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85" r:id="rId1"/>
    <p:sldMasterId id="2147483797" r:id="rId2"/>
    <p:sldMasterId id="2147483808" r:id="rId3"/>
  </p:sldMasterIdLst>
  <p:notesMasterIdLst>
    <p:notesMasterId r:id="rId99"/>
  </p:notesMasterIdLst>
  <p:sldIdLst>
    <p:sldId id="1249" r:id="rId4"/>
    <p:sldId id="616" r:id="rId5"/>
    <p:sldId id="1268" r:id="rId6"/>
    <p:sldId id="1250" r:id="rId7"/>
    <p:sldId id="1251" r:id="rId8"/>
    <p:sldId id="1252" r:id="rId9"/>
    <p:sldId id="1253" r:id="rId10"/>
    <p:sldId id="1254" r:id="rId11"/>
    <p:sldId id="1255" r:id="rId12"/>
    <p:sldId id="1256" r:id="rId13"/>
    <p:sldId id="1257" r:id="rId14"/>
    <p:sldId id="1301" r:id="rId15"/>
    <p:sldId id="1261" r:id="rId16"/>
    <p:sldId id="1262" r:id="rId17"/>
    <p:sldId id="779" r:id="rId18"/>
    <p:sldId id="1263" r:id="rId19"/>
    <p:sldId id="1302" r:id="rId20"/>
    <p:sldId id="1267" r:id="rId21"/>
    <p:sldId id="1264" r:id="rId22"/>
    <p:sldId id="1265" r:id="rId23"/>
    <p:sldId id="1266" r:id="rId24"/>
    <p:sldId id="1269" r:id="rId25"/>
    <p:sldId id="1270" r:id="rId26"/>
    <p:sldId id="1212" r:id="rId27"/>
    <p:sldId id="1293" r:id="rId28"/>
    <p:sldId id="1036" r:id="rId29"/>
    <p:sldId id="887" r:id="rId30"/>
    <p:sldId id="1071" r:id="rId31"/>
    <p:sldId id="1303" r:id="rId32"/>
    <p:sldId id="1072" r:id="rId33"/>
    <p:sldId id="1075" r:id="rId34"/>
    <p:sldId id="899" r:id="rId35"/>
    <p:sldId id="923" r:id="rId36"/>
    <p:sldId id="266" r:id="rId37"/>
    <p:sldId id="904" r:id="rId38"/>
    <p:sldId id="1054" r:id="rId39"/>
    <p:sldId id="941" r:id="rId40"/>
    <p:sldId id="954" r:id="rId41"/>
    <p:sldId id="902" r:id="rId42"/>
    <p:sldId id="1077" r:id="rId43"/>
    <p:sldId id="977" r:id="rId44"/>
    <p:sldId id="1035" r:id="rId45"/>
    <p:sldId id="1040" r:id="rId46"/>
    <p:sldId id="1295" r:id="rId47"/>
    <p:sldId id="1197" r:id="rId48"/>
    <p:sldId id="1198" r:id="rId49"/>
    <p:sldId id="1230" r:id="rId50"/>
    <p:sldId id="1231" r:id="rId51"/>
    <p:sldId id="1199" r:id="rId52"/>
    <p:sldId id="1229" r:id="rId53"/>
    <p:sldId id="1191" r:id="rId54"/>
    <p:sldId id="1195" r:id="rId55"/>
    <p:sldId id="1193" r:id="rId56"/>
    <p:sldId id="1200" r:id="rId57"/>
    <p:sldId id="1207" r:id="rId58"/>
    <p:sldId id="1202" r:id="rId59"/>
    <p:sldId id="1243" r:id="rId60"/>
    <p:sldId id="1209" r:id="rId61"/>
    <p:sldId id="1279" r:id="rId62"/>
    <p:sldId id="867" r:id="rId63"/>
    <p:sldId id="688" r:id="rId64"/>
    <p:sldId id="1298" r:id="rId65"/>
    <p:sldId id="704" r:id="rId66"/>
    <p:sldId id="1299" r:id="rId67"/>
    <p:sldId id="888" r:id="rId68"/>
    <p:sldId id="872" r:id="rId69"/>
    <p:sldId id="722" r:id="rId70"/>
    <p:sldId id="871" r:id="rId71"/>
    <p:sldId id="705" r:id="rId72"/>
    <p:sldId id="874" r:id="rId73"/>
    <p:sldId id="700" r:id="rId74"/>
    <p:sldId id="1300" r:id="rId75"/>
    <p:sldId id="1210" r:id="rId76"/>
    <p:sldId id="1211" r:id="rId77"/>
    <p:sldId id="1064" r:id="rId78"/>
    <p:sldId id="1275" r:id="rId79"/>
    <p:sldId id="1297" r:id="rId80"/>
    <p:sldId id="1277" r:id="rId81"/>
    <p:sldId id="1296" r:id="rId82"/>
    <p:sldId id="484" r:id="rId83"/>
    <p:sldId id="699" r:id="rId84"/>
    <p:sldId id="675" r:id="rId85"/>
    <p:sldId id="676" r:id="rId86"/>
    <p:sldId id="677" r:id="rId87"/>
    <p:sldId id="627" r:id="rId88"/>
    <p:sldId id="1283" r:id="rId89"/>
    <p:sldId id="1278" r:id="rId90"/>
    <p:sldId id="1232" r:id="rId91"/>
    <p:sldId id="1011" r:id="rId92"/>
    <p:sldId id="1237" r:id="rId93"/>
    <p:sldId id="1029" r:id="rId94"/>
    <p:sldId id="690" r:id="rId95"/>
    <p:sldId id="1239" r:id="rId96"/>
    <p:sldId id="1245" r:id="rId97"/>
    <p:sldId id="498" r:id="rId9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66860AE-FCD2-4D97-8C13-44050D17EEA3}">
          <p14:sldIdLst>
            <p14:sldId id="1249"/>
            <p14:sldId id="616"/>
            <p14:sldId id="1268"/>
            <p14:sldId id="1250"/>
            <p14:sldId id="1251"/>
            <p14:sldId id="1252"/>
            <p14:sldId id="1253"/>
            <p14:sldId id="1254"/>
            <p14:sldId id="1255"/>
            <p14:sldId id="1256"/>
            <p14:sldId id="1257"/>
            <p14:sldId id="1301"/>
            <p14:sldId id="1261"/>
            <p14:sldId id="1262"/>
            <p14:sldId id="779"/>
            <p14:sldId id="1263"/>
            <p14:sldId id="1302"/>
            <p14:sldId id="1267"/>
            <p14:sldId id="1264"/>
            <p14:sldId id="1265"/>
            <p14:sldId id="1266"/>
            <p14:sldId id="1269"/>
            <p14:sldId id="1270"/>
            <p14:sldId id="1212"/>
          </p14:sldIdLst>
        </p14:section>
        <p14:section name="Digital Sales" id="{DC985C60-077D-4D60-9612-3AE5DE8A1C52}">
          <p14:sldIdLst/>
        </p14:section>
        <p14:section name="Digital Sales and Onboarding" id="{90CC53FA-581E-4007-9EF2-4FD6E9ACF5A1}">
          <p14:sldIdLst>
            <p14:sldId id="1293"/>
            <p14:sldId id="1036"/>
            <p14:sldId id="887"/>
            <p14:sldId id="1071"/>
            <p14:sldId id="1303"/>
            <p14:sldId id="1072"/>
            <p14:sldId id="1075"/>
            <p14:sldId id="899"/>
            <p14:sldId id="923"/>
            <p14:sldId id="266"/>
            <p14:sldId id="904"/>
            <p14:sldId id="1054"/>
            <p14:sldId id="941"/>
            <p14:sldId id="954"/>
            <p14:sldId id="902"/>
            <p14:sldId id="1077"/>
            <p14:sldId id="977"/>
            <p14:sldId id="1035"/>
            <p14:sldId id="1040"/>
          </p14:sldIdLst>
        </p14:section>
        <p14:section name="Branch Solutions" id="{FB7E0ACE-F8AD-431F-B212-8448F3ACC7FE}">
          <p14:sldIdLst>
            <p14:sldId id="1295"/>
            <p14:sldId id="1197"/>
            <p14:sldId id="1198"/>
            <p14:sldId id="1230"/>
            <p14:sldId id="1231"/>
            <p14:sldId id="1199"/>
            <p14:sldId id="1229"/>
          </p14:sldIdLst>
        </p14:section>
        <p14:section name="Call Center" id="{489AE032-FB0F-47F7-9DF4-AA573D691736}">
          <p14:sldIdLst>
            <p14:sldId id="1191"/>
            <p14:sldId id="1195"/>
            <p14:sldId id="1193"/>
          </p14:sldIdLst>
        </p14:section>
        <p14:section name="ATM" id="{36A8628D-1B4E-42A1-9AC9-11A3929EEE8C}">
          <p14:sldIdLst>
            <p14:sldId id="1200"/>
            <p14:sldId id="1207"/>
            <p14:sldId id="1202"/>
            <p14:sldId id="1243"/>
            <p14:sldId id="1209"/>
          </p14:sldIdLst>
        </p14:section>
        <p14:section name="Intelligent Assistant Solution" id="{B79FEBDA-9F0E-4456-917B-186AD4DA5527}">
          <p14:sldIdLst>
            <p14:sldId id="1279"/>
            <p14:sldId id="867"/>
            <p14:sldId id="688"/>
            <p14:sldId id="1298"/>
            <p14:sldId id="704"/>
            <p14:sldId id="1299"/>
            <p14:sldId id="888"/>
            <p14:sldId id="872"/>
            <p14:sldId id="722"/>
            <p14:sldId id="871"/>
            <p14:sldId id="705"/>
            <p14:sldId id="874"/>
            <p14:sldId id="700"/>
            <p14:sldId id="1300"/>
          </p14:sldIdLst>
        </p14:section>
        <p14:section name="Sales Agent Tablet" id="{B3ECB523-4250-41AA-9235-8060C5CE9DBE}">
          <p14:sldIdLst>
            <p14:sldId id="1210"/>
            <p14:sldId id="1211"/>
          </p14:sldIdLst>
        </p14:section>
        <p14:section name="Others" id="{09351ADB-F38C-48A2-B2AA-1B1FBC385DE2}">
          <p14:sldIdLst>
            <p14:sldId id="1064"/>
            <p14:sldId id="1275"/>
            <p14:sldId id="1297"/>
            <p14:sldId id="1277"/>
          </p14:sldIdLst>
        </p14:section>
        <p14:section name="Messaging" id="{BCDB46A3-0C15-4298-B536-7B4008665FF2}">
          <p14:sldIdLst>
            <p14:sldId id="1296"/>
            <p14:sldId id="484"/>
            <p14:sldId id="699"/>
            <p14:sldId id="675"/>
            <p14:sldId id="676"/>
            <p14:sldId id="677"/>
            <p14:sldId id="627"/>
            <p14:sldId id="1283"/>
          </p14:sldIdLst>
        </p14:section>
        <p14:section name="More Solutions" id="{DEFE1583-12B1-4128-84B2-820F588B7257}">
          <p14:sldIdLst>
            <p14:sldId id="1278"/>
            <p14:sldId id="1232"/>
            <p14:sldId id="1011"/>
            <p14:sldId id="1237"/>
            <p14:sldId id="1029"/>
            <p14:sldId id="690"/>
            <p14:sldId id="1239"/>
          </p14:sldIdLst>
        </p14:section>
        <p14:section name="More Innovation" id="{B9E7FF5A-20FB-4CA1-A9B1-4D190BB28DA1}">
          <p14:sldIdLst>
            <p14:sldId id="1245"/>
            <p14:sldId id="4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hamed Azmy" initials="M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B9"/>
    <a:srgbClr val="1809D9"/>
    <a:srgbClr val="333333"/>
    <a:srgbClr val="57505C"/>
    <a:srgbClr val="DA082B"/>
    <a:srgbClr val="7F7F7F"/>
    <a:srgbClr val="787878"/>
    <a:srgbClr val="394266"/>
    <a:srgbClr val="1508C4"/>
    <a:srgbClr val="050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0" autoAdjust="0"/>
    <p:restoredTop sz="89228" autoAdjust="0"/>
  </p:normalViewPr>
  <p:slideViewPr>
    <p:cSldViewPr>
      <p:cViewPr varScale="1">
        <p:scale>
          <a:sx n="109" d="100"/>
          <a:sy n="109" d="100"/>
        </p:scale>
        <p:origin x="402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070" y="-96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15E12-ABAC-4385-8A35-D8175799A4CC}" type="doc">
      <dgm:prSet loTypeId="urn:microsoft.com/office/officeart/2005/8/layout/hList6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99321D9-6CA7-4DB3-A58F-807FACA1C3C2}">
      <dgm:prSet phldrT="[Text]"/>
      <dgm:spPr/>
      <dgm:t>
        <a:bodyPr/>
        <a:lstStyle/>
        <a:p>
          <a:r>
            <a:rPr lang="en-US" dirty="0"/>
            <a:t>Accounts</a:t>
          </a:r>
        </a:p>
      </dgm:t>
    </dgm:pt>
    <dgm:pt modelId="{4BDFA9E8-F06F-40E7-B314-E8D5E032EDD2}" type="parTrans" cxnId="{31D8FCEB-8EA5-4C5D-BF08-6E36E65EEECB}">
      <dgm:prSet/>
      <dgm:spPr/>
      <dgm:t>
        <a:bodyPr/>
        <a:lstStyle/>
        <a:p>
          <a:endParaRPr lang="en-US"/>
        </a:p>
      </dgm:t>
    </dgm:pt>
    <dgm:pt modelId="{5F133502-DC2F-401B-A817-C3E7EF152C26}" type="sibTrans" cxnId="{31D8FCEB-8EA5-4C5D-BF08-6E36E65EEECB}">
      <dgm:prSet/>
      <dgm:spPr/>
      <dgm:t>
        <a:bodyPr/>
        <a:lstStyle/>
        <a:p>
          <a:endParaRPr lang="en-US"/>
        </a:p>
      </dgm:t>
    </dgm:pt>
    <dgm:pt modelId="{5540A350-C92E-42E5-8A1C-4C7F4AAE4FAB}">
      <dgm:prSet phldrT="[Text]"/>
      <dgm:spPr/>
      <dgm:t>
        <a:bodyPr/>
        <a:lstStyle/>
        <a:p>
          <a:r>
            <a:rPr lang="en-US" dirty="0"/>
            <a:t>Cards </a:t>
          </a:r>
        </a:p>
      </dgm:t>
    </dgm:pt>
    <dgm:pt modelId="{E2C45A39-75DC-43BF-8CBE-18091C21A84C}" type="parTrans" cxnId="{02EA1A19-19B9-4D36-BC0F-853BE9BA4E86}">
      <dgm:prSet/>
      <dgm:spPr/>
      <dgm:t>
        <a:bodyPr/>
        <a:lstStyle/>
        <a:p>
          <a:endParaRPr lang="en-US"/>
        </a:p>
      </dgm:t>
    </dgm:pt>
    <dgm:pt modelId="{A2F448E1-F78D-4785-9E7D-A02DF68D2DE7}" type="sibTrans" cxnId="{02EA1A19-19B9-4D36-BC0F-853BE9BA4E86}">
      <dgm:prSet/>
      <dgm:spPr/>
      <dgm:t>
        <a:bodyPr/>
        <a:lstStyle/>
        <a:p>
          <a:endParaRPr lang="en-US"/>
        </a:p>
      </dgm:t>
    </dgm:pt>
    <dgm:pt modelId="{58A181DA-54E5-4FEE-84B3-C4E5BCC37722}">
      <dgm:prSet phldrT="[Text]"/>
      <dgm:spPr/>
      <dgm:t>
        <a:bodyPr/>
        <a:lstStyle/>
        <a:p>
          <a:r>
            <a:rPr lang="en-US" dirty="0"/>
            <a:t>TD &amp; CD</a:t>
          </a:r>
        </a:p>
      </dgm:t>
    </dgm:pt>
    <dgm:pt modelId="{A456C051-6ACC-4918-8183-D6ECC49D33C5}" type="parTrans" cxnId="{CD8ED1DD-8358-45C1-BAFE-6C7CA71698F7}">
      <dgm:prSet/>
      <dgm:spPr/>
      <dgm:t>
        <a:bodyPr/>
        <a:lstStyle/>
        <a:p>
          <a:endParaRPr lang="en-US"/>
        </a:p>
      </dgm:t>
    </dgm:pt>
    <dgm:pt modelId="{AD8B57B8-708D-490F-BA8F-BB1097D7A395}" type="sibTrans" cxnId="{CD8ED1DD-8358-45C1-BAFE-6C7CA71698F7}">
      <dgm:prSet/>
      <dgm:spPr/>
      <dgm:t>
        <a:bodyPr/>
        <a:lstStyle/>
        <a:p>
          <a:endParaRPr lang="en-US"/>
        </a:p>
      </dgm:t>
    </dgm:pt>
    <dgm:pt modelId="{BE572284-E147-49A1-B790-829E867DA39A}">
      <dgm:prSet phldrT="[Text]"/>
      <dgm:spPr/>
      <dgm:t>
        <a:bodyPr/>
        <a:lstStyle/>
        <a:p>
          <a:r>
            <a:rPr lang="en-US" dirty="0"/>
            <a:t>Finance &amp; Loans</a:t>
          </a:r>
        </a:p>
      </dgm:t>
    </dgm:pt>
    <dgm:pt modelId="{60B6CA7B-849D-403E-A3B1-3616331B0813}" type="parTrans" cxnId="{003910B0-9584-4482-A40A-AA595633B06E}">
      <dgm:prSet/>
      <dgm:spPr/>
      <dgm:t>
        <a:bodyPr/>
        <a:lstStyle/>
        <a:p>
          <a:endParaRPr lang="en-US"/>
        </a:p>
      </dgm:t>
    </dgm:pt>
    <dgm:pt modelId="{CCCF2BD4-7481-4983-94BF-DC554F7063F0}" type="sibTrans" cxnId="{003910B0-9584-4482-A40A-AA595633B06E}">
      <dgm:prSet/>
      <dgm:spPr/>
      <dgm:t>
        <a:bodyPr/>
        <a:lstStyle/>
        <a:p>
          <a:endParaRPr lang="en-US"/>
        </a:p>
      </dgm:t>
    </dgm:pt>
    <dgm:pt modelId="{0DD97464-B700-43D3-934D-8B1F1AE1C6B6}">
      <dgm:prSet phldrT="[Text]"/>
      <dgm:spPr/>
      <dgm:t>
        <a:bodyPr/>
        <a:lstStyle/>
        <a:p>
          <a:r>
            <a:rPr lang="en-US" dirty="0"/>
            <a:t>Insurance</a:t>
          </a:r>
        </a:p>
      </dgm:t>
    </dgm:pt>
    <dgm:pt modelId="{E46635BA-F515-4852-ACAE-30674F15131B}" type="parTrans" cxnId="{7730A866-9642-43C9-A5B9-7B1586239478}">
      <dgm:prSet/>
      <dgm:spPr/>
      <dgm:t>
        <a:bodyPr/>
        <a:lstStyle/>
        <a:p>
          <a:endParaRPr lang="en-US"/>
        </a:p>
      </dgm:t>
    </dgm:pt>
    <dgm:pt modelId="{292C8547-332C-4BF2-8D10-417C412C7BE8}" type="sibTrans" cxnId="{7730A866-9642-43C9-A5B9-7B1586239478}">
      <dgm:prSet/>
      <dgm:spPr/>
      <dgm:t>
        <a:bodyPr/>
        <a:lstStyle/>
        <a:p>
          <a:endParaRPr lang="en-US"/>
        </a:p>
      </dgm:t>
    </dgm:pt>
    <dgm:pt modelId="{D86DFF5F-58F9-45D0-AE07-D56AC11F372D}" type="pres">
      <dgm:prSet presAssocID="{5FB15E12-ABAC-4385-8A35-D8175799A4CC}" presName="Name0" presStyleCnt="0">
        <dgm:presLayoutVars>
          <dgm:dir/>
          <dgm:resizeHandles val="exact"/>
        </dgm:presLayoutVars>
      </dgm:prSet>
      <dgm:spPr/>
    </dgm:pt>
    <dgm:pt modelId="{A8E61A4D-EB5F-4DF3-B279-0AB5208C042C}" type="pres">
      <dgm:prSet presAssocID="{A99321D9-6CA7-4DB3-A58F-807FACA1C3C2}" presName="node" presStyleLbl="node1" presStyleIdx="0" presStyleCnt="5">
        <dgm:presLayoutVars>
          <dgm:bulletEnabled val="1"/>
        </dgm:presLayoutVars>
      </dgm:prSet>
      <dgm:spPr/>
    </dgm:pt>
    <dgm:pt modelId="{C97B2A2C-0EAE-4EC8-8D0E-DD2A5524F83C}" type="pres">
      <dgm:prSet presAssocID="{5F133502-DC2F-401B-A817-C3E7EF152C26}" presName="sibTrans" presStyleCnt="0"/>
      <dgm:spPr/>
    </dgm:pt>
    <dgm:pt modelId="{BEE76D8C-8ED6-4C1E-A17D-4F458261DE87}" type="pres">
      <dgm:prSet presAssocID="{5540A350-C92E-42E5-8A1C-4C7F4AAE4FAB}" presName="node" presStyleLbl="node1" presStyleIdx="1" presStyleCnt="5">
        <dgm:presLayoutVars>
          <dgm:bulletEnabled val="1"/>
        </dgm:presLayoutVars>
      </dgm:prSet>
      <dgm:spPr/>
    </dgm:pt>
    <dgm:pt modelId="{989B9E8F-1265-4FBF-9A5A-7C32BEA4CE31}" type="pres">
      <dgm:prSet presAssocID="{A2F448E1-F78D-4785-9E7D-A02DF68D2DE7}" presName="sibTrans" presStyleCnt="0"/>
      <dgm:spPr/>
    </dgm:pt>
    <dgm:pt modelId="{A3BFEA4D-C7F8-4B11-9978-D97A51711762}" type="pres">
      <dgm:prSet presAssocID="{58A181DA-54E5-4FEE-84B3-C4E5BCC37722}" presName="node" presStyleLbl="node1" presStyleIdx="2" presStyleCnt="5">
        <dgm:presLayoutVars>
          <dgm:bulletEnabled val="1"/>
        </dgm:presLayoutVars>
      </dgm:prSet>
      <dgm:spPr/>
    </dgm:pt>
    <dgm:pt modelId="{412D77F8-D4B1-43CD-9AFF-8CE3A9F417EF}" type="pres">
      <dgm:prSet presAssocID="{AD8B57B8-708D-490F-BA8F-BB1097D7A395}" presName="sibTrans" presStyleCnt="0"/>
      <dgm:spPr/>
    </dgm:pt>
    <dgm:pt modelId="{878E8325-F092-42D6-8061-378A264E1FB6}" type="pres">
      <dgm:prSet presAssocID="{BE572284-E147-49A1-B790-829E867DA39A}" presName="node" presStyleLbl="node1" presStyleIdx="3" presStyleCnt="5">
        <dgm:presLayoutVars>
          <dgm:bulletEnabled val="1"/>
        </dgm:presLayoutVars>
      </dgm:prSet>
      <dgm:spPr/>
    </dgm:pt>
    <dgm:pt modelId="{2D4E2747-2028-4B45-89FA-2EC0F75D397C}" type="pres">
      <dgm:prSet presAssocID="{CCCF2BD4-7481-4983-94BF-DC554F7063F0}" presName="sibTrans" presStyleCnt="0"/>
      <dgm:spPr/>
    </dgm:pt>
    <dgm:pt modelId="{B98DBE42-88CE-4298-ABB3-5A523EAA4783}" type="pres">
      <dgm:prSet presAssocID="{0DD97464-B700-43D3-934D-8B1F1AE1C6B6}" presName="node" presStyleLbl="node1" presStyleIdx="4" presStyleCnt="5">
        <dgm:presLayoutVars>
          <dgm:bulletEnabled val="1"/>
        </dgm:presLayoutVars>
      </dgm:prSet>
      <dgm:spPr/>
    </dgm:pt>
  </dgm:ptLst>
  <dgm:cxnLst>
    <dgm:cxn modelId="{586D0716-785A-45EC-B8D9-D6117E821BCF}" type="presOf" srcId="{A99321D9-6CA7-4DB3-A58F-807FACA1C3C2}" destId="{A8E61A4D-EB5F-4DF3-B279-0AB5208C042C}" srcOrd="0" destOrd="0" presId="urn:microsoft.com/office/officeart/2005/8/layout/hList6"/>
    <dgm:cxn modelId="{02EA1A19-19B9-4D36-BC0F-853BE9BA4E86}" srcId="{5FB15E12-ABAC-4385-8A35-D8175799A4CC}" destId="{5540A350-C92E-42E5-8A1C-4C7F4AAE4FAB}" srcOrd="1" destOrd="0" parTransId="{E2C45A39-75DC-43BF-8CBE-18091C21A84C}" sibTransId="{A2F448E1-F78D-4785-9E7D-A02DF68D2DE7}"/>
    <dgm:cxn modelId="{C99A4032-2B37-46B3-94EA-293970C4C226}" type="presOf" srcId="{0DD97464-B700-43D3-934D-8B1F1AE1C6B6}" destId="{B98DBE42-88CE-4298-ABB3-5A523EAA4783}" srcOrd="0" destOrd="0" presId="urn:microsoft.com/office/officeart/2005/8/layout/hList6"/>
    <dgm:cxn modelId="{7730A866-9642-43C9-A5B9-7B1586239478}" srcId="{5FB15E12-ABAC-4385-8A35-D8175799A4CC}" destId="{0DD97464-B700-43D3-934D-8B1F1AE1C6B6}" srcOrd="4" destOrd="0" parTransId="{E46635BA-F515-4852-ACAE-30674F15131B}" sibTransId="{292C8547-332C-4BF2-8D10-417C412C7BE8}"/>
    <dgm:cxn modelId="{93C12A70-6B3D-40EF-984C-1CDE419083E9}" type="presOf" srcId="{58A181DA-54E5-4FEE-84B3-C4E5BCC37722}" destId="{A3BFEA4D-C7F8-4B11-9978-D97A51711762}" srcOrd="0" destOrd="0" presId="urn:microsoft.com/office/officeart/2005/8/layout/hList6"/>
    <dgm:cxn modelId="{A18A8370-5612-4788-B756-FD3047EB45BE}" type="presOf" srcId="{5540A350-C92E-42E5-8A1C-4C7F4AAE4FAB}" destId="{BEE76D8C-8ED6-4C1E-A17D-4F458261DE87}" srcOrd="0" destOrd="0" presId="urn:microsoft.com/office/officeart/2005/8/layout/hList6"/>
    <dgm:cxn modelId="{003910B0-9584-4482-A40A-AA595633B06E}" srcId="{5FB15E12-ABAC-4385-8A35-D8175799A4CC}" destId="{BE572284-E147-49A1-B790-829E867DA39A}" srcOrd="3" destOrd="0" parTransId="{60B6CA7B-849D-403E-A3B1-3616331B0813}" sibTransId="{CCCF2BD4-7481-4983-94BF-DC554F7063F0}"/>
    <dgm:cxn modelId="{82C9FABD-777F-4D93-9CCA-DE6E14537542}" type="presOf" srcId="{BE572284-E147-49A1-B790-829E867DA39A}" destId="{878E8325-F092-42D6-8061-378A264E1FB6}" srcOrd="0" destOrd="0" presId="urn:microsoft.com/office/officeart/2005/8/layout/hList6"/>
    <dgm:cxn modelId="{91640CCA-8F07-42D3-B052-F7301AD16A96}" type="presOf" srcId="{5FB15E12-ABAC-4385-8A35-D8175799A4CC}" destId="{D86DFF5F-58F9-45D0-AE07-D56AC11F372D}" srcOrd="0" destOrd="0" presId="urn:microsoft.com/office/officeart/2005/8/layout/hList6"/>
    <dgm:cxn modelId="{CD8ED1DD-8358-45C1-BAFE-6C7CA71698F7}" srcId="{5FB15E12-ABAC-4385-8A35-D8175799A4CC}" destId="{58A181DA-54E5-4FEE-84B3-C4E5BCC37722}" srcOrd="2" destOrd="0" parTransId="{A456C051-6ACC-4918-8183-D6ECC49D33C5}" sibTransId="{AD8B57B8-708D-490F-BA8F-BB1097D7A395}"/>
    <dgm:cxn modelId="{31D8FCEB-8EA5-4C5D-BF08-6E36E65EEECB}" srcId="{5FB15E12-ABAC-4385-8A35-D8175799A4CC}" destId="{A99321D9-6CA7-4DB3-A58F-807FACA1C3C2}" srcOrd="0" destOrd="0" parTransId="{4BDFA9E8-F06F-40E7-B314-E8D5E032EDD2}" sibTransId="{5F133502-DC2F-401B-A817-C3E7EF152C26}"/>
    <dgm:cxn modelId="{3958ADEB-98D2-437D-915F-C0B81C31989D}" type="presParOf" srcId="{D86DFF5F-58F9-45D0-AE07-D56AC11F372D}" destId="{A8E61A4D-EB5F-4DF3-B279-0AB5208C042C}" srcOrd="0" destOrd="0" presId="urn:microsoft.com/office/officeart/2005/8/layout/hList6"/>
    <dgm:cxn modelId="{E7C99996-0855-4644-BF26-3441417308DE}" type="presParOf" srcId="{D86DFF5F-58F9-45D0-AE07-D56AC11F372D}" destId="{C97B2A2C-0EAE-4EC8-8D0E-DD2A5524F83C}" srcOrd="1" destOrd="0" presId="urn:microsoft.com/office/officeart/2005/8/layout/hList6"/>
    <dgm:cxn modelId="{F968BF13-0261-41CB-A9A7-1FF9DB19BF00}" type="presParOf" srcId="{D86DFF5F-58F9-45D0-AE07-D56AC11F372D}" destId="{BEE76D8C-8ED6-4C1E-A17D-4F458261DE87}" srcOrd="2" destOrd="0" presId="urn:microsoft.com/office/officeart/2005/8/layout/hList6"/>
    <dgm:cxn modelId="{998B7FEB-1F48-4C7A-BFB7-2D2BB550E34F}" type="presParOf" srcId="{D86DFF5F-58F9-45D0-AE07-D56AC11F372D}" destId="{989B9E8F-1265-4FBF-9A5A-7C32BEA4CE31}" srcOrd="3" destOrd="0" presId="urn:microsoft.com/office/officeart/2005/8/layout/hList6"/>
    <dgm:cxn modelId="{ECDF325F-841E-4BAC-82B8-689329C1CBA2}" type="presParOf" srcId="{D86DFF5F-58F9-45D0-AE07-D56AC11F372D}" destId="{A3BFEA4D-C7F8-4B11-9978-D97A51711762}" srcOrd="4" destOrd="0" presId="urn:microsoft.com/office/officeart/2005/8/layout/hList6"/>
    <dgm:cxn modelId="{B9208869-90C2-48D8-8A86-601459668755}" type="presParOf" srcId="{D86DFF5F-58F9-45D0-AE07-D56AC11F372D}" destId="{412D77F8-D4B1-43CD-9AFF-8CE3A9F417EF}" srcOrd="5" destOrd="0" presId="urn:microsoft.com/office/officeart/2005/8/layout/hList6"/>
    <dgm:cxn modelId="{EDDAE0E0-D8BF-461D-81D9-E6C54D691825}" type="presParOf" srcId="{D86DFF5F-58F9-45D0-AE07-D56AC11F372D}" destId="{878E8325-F092-42D6-8061-378A264E1FB6}" srcOrd="6" destOrd="0" presId="urn:microsoft.com/office/officeart/2005/8/layout/hList6"/>
    <dgm:cxn modelId="{5CE53E12-DAC7-48CC-98E8-101D2DF4A23C}" type="presParOf" srcId="{D86DFF5F-58F9-45D0-AE07-D56AC11F372D}" destId="{2D4E2747-2028-4B45-89FA-2EC0F75D397C}" srcOrd="7" destOrd="0" presId="urn:microsoft.com/office/officeart/2005/8/layout/hList6"/>
    <dgm:cxn modelId="{B226F46A-00AA-453E-94A8-0AD7ED539205}" type="presParOf" srcId="{D86DFF5F-58F9-45D0-AE07-D56AC11F372D}" destId="{B98DBE42-88CE-4298-ABB3-5A523EAA4783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B15E12-ABAC-4385-8A35-D8175799A4CC}" type="doc">
      <dgm:prSet loTypeId="urn:microsoft.com/office/officeart/2005/8/layout/hList6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99321D9-6CA7-4DB3-A58F-807FACA1C3C2}">
      <dgm:prSet phldrT="[Text]"/>
      <dgm:spPr/>
      <dgm:t>
        <a:bodyPr/>
        <a:lstStyle/>
        <a:p>
          <a:r>
            <a:rPr lang="en-US" dirty="0"/>
            <a:t>Corp Accounts</a:t>
          </a:r>
        </a:p>
      </dgm:t>
    </dgm:pt>
    <dgm:pt modelId="{4BDFA9E8-F06F-40E7-B314-E8D5E032EDD2}" type="parTrans" cxnId="{31D8FCEB-8EA5-4C5D-BF08-6E36E65EEECB}">
      <dgm:prSet/>
      <dgm:spPr/>
      <dgm:t>
        <a:bodyPr/>
        <a:lstStyle/>
        <a:p>
          <a:endParaRPr lang="en-US"/>
        </a:p>
      </dgm:t>
    </dgm:pt>
    <dgm:pt modelId="{5F133502-DC2F-401B-A817-C3E7EF152C26}" type="sibTrans" cxnId="{31D8FCEB-8EA5-4C5D-BF08-6E36E65EEECB}">
      <dgm:prSet/>
      <dgm:spPr/>
      <dgm:t>
        <a:bodyPr/>
        <a:lstStyle/>
        <a:p>
          <a:endParaRPr lang="en-US"/>
        </a:p>
      </dgm:t>
    </dgm:pt>
    <dgm:pt modelId="{5540A350-C92E-42E5-8A1C-4C7F4AAE4FAB}">
      <dgm:prSet phldrT="[Text]"/>
      <dgm:spPr/>
      <dgm:t>
        <a:bodyPr/>
        <a:lstStyle/>
        <a:p>
          <a:r>
            <a:rPr lang="en-US" dirty="0"/>
            <a:t>LCs , LGs</a:t>
          </a:r>
        </a:p>
      </dgm:t>
    </dgm:pt>
    <dgm:pt modelId="{E2C45A39-75DC-43BF-8CBE-18091C21A84C}" type="parTrans" cxnId="{02EA1A19-19B9-4D36-BC0F-853BE9BA4E86}">
      <dgm:prSet/>
      <dgm:spPr/>
      <dgm:t>
        <a:bodyPr/>
        <a:lstStyle/>
        <a:p>
          <a:endParaRPr lang="en-US"/>
        </a:p>
      </dgm:t>
    </dgm:pt>
    <dgm:pt modelId="{A2F448E1-F78D-4785-9E7D-A02DF68D2DE7}" type="sibTrans" cxnId="{02EA1A19-19B9-4D36-BC0F-853BE9BA4E86}">
      <dgm:prSet/>
      <dgm:spPr/>
      <dgm:t>
        <a:bodyPr/>
        <a:lstStyle/>
        <a:p>
          <a:endParaRPr lang="en-US"/>
        </a:p>
      </dgm:t>
    </dgm:pt>
    <dgm:pt modelId="{58A181DA-54E5-4FEE-84B3-C4E5BCC37722}">
      <dgm:prSet phldrT="[Text]"/>
      <dgm:spPr/>
      <dgm:t>
        <a:bodyPr/>
        <a:lstStyle/>
        <a:p>
          <a:r>
            <a:rPr lang="en-US" dirty="0"/>
            <a:t>Credit / Finance</a:t>
          </a:r>
        </a:p>
      </dgm:t>
    </dgm:pt>
    <dgm:pt modelId="{A456C051-6ACC-4918-8183-D6ECC49D33C5}" type="parTrans" cxnId="{CD8ED1DD-8358-45C1-BAFE-6C7CA71698F7}">
      <dgm:prSet/>
      <dgm:spPr/>
      <dgm:t>
        <a:bodyPr/>
        <a:lstStyle/>
        <a:p>
          <a:endParaRPr lang="en-US"/>
        </a:p>
      </dgm:t>
    </dgm:pt>
    <dgm:pt modelId="{AD8B57B8-708D-490F-BA8F-BB1097D7A395}" type="sibTrans" cxnId="{CD8ED1DD-8358-45C1-BAFE-6C7CA71698F7}">
      <dgm:prSet/>
      <dgm:spPr/>
      <dgm:t>
        <a:bodyPr/>
        <a:lstStyle/>
        <a:p>
          <a:endParaRPr lang="en-US"/>
        </a:p>
      </dgm:t>
    </dgm:pt>
    <dgm:pt modelId="{0DD97464-B700-43D3-934D-8B1F1AE1C6B6}">
      <dgm:prSet phldrT="[Text]"/>
      <dgm:spPr/>
      <dgm:t>
        <a:bodyPr/>
        <a:lstStyle/>
        <a:p>
          <a:r>
            <a:rPr lang="en-US" dirty="0"/>
            <a:t>Payroll</a:t>
          </a:r>
        </a:p>
      </dgm:t>
    </dgm:pt>
    <dgm:pt modelId="{E46635BA-F515-4852-ACAE-30674F15131B}" type="parTrans" cxnId="{7730A866-9642-43C9-A5B9-7B1586239478}">
      <dgm:prSet/>
      <dgm:spPr/>
      <dgm:t>
        <a:bodyPr/>
        <a:lstStyle/>
        <a:p>
          <a:endParaRPr lang="en-US"/>
        </a:p>
      </dgm:t>
    </dgm:pt>
    <dgm:pt modelId="{292C8547-332C-4BF2-8D10-417C412C7BE8}" type="sibTrans" cxnId="{7730A866-9642-43C9-A5B9-7B1586239478}">
      <dgm:prSet/>
      <dgm:spPr/>
      <dgm:t>
        <a:bodyPr/>
        <a:lstStyle/>
        <a:p>
          <a:endParaRPr lang="en-US"/>
        </a:p>
      </dgm:t>
    </dgm:pt>
    <dgm:pt modelId="{6D67FDA9-5BD0-46AA-A80A-C99AA3AEFA78}">
      <dgm:prSet phldrT="[Text]"/>
      <dgm:spPr/>
      <dgm:t>
        <a:bodyPr/>
        <a:lstStyle/>
        <a:p>
          <a:r>
            <a:rPr lang="en-US" dirty="0"/>
            <a:t>Insurance</a:t>
          </a:r>
        </a:p>
      </dgm:t>
    </dgm:pt>
    <dgm:pt modelId="{1871A6C0-45F1-41EF-B52D-467DA22B270F}" type="parTrans" cxnId="{08AEB640-4495-47ED-B56A-41DABDCDC270}">
      <dgm:prSet/>
      <dgm:spPr/>
      <dgm:t>
        <a:bodyPr/>
        <a:lstStyle/>
        <a:p>
          <a:endParaRPr lang="en-US"/>
        </a:p>
      </dgm:t>
    </dgm:pt>
    <dgm:pt modelId="{64786C45-A295-4642-A0EF-93CA33A8A3B9}" type="sibTrans" cxnId="{08AEB640-4495-47ED-B56A-41DABDCDC270}">
      <dgm:prSet/>
      <dgm:spPr/>
      <dgm:t>
        <a:bodyPr/>
        <a:lstStyle/>
        <a:p>
          <a:endParaRPr lang="en-US"/>
        </a:p>
      </dgm:t>
    </dgm:pt>
    <dgm:pt modelId="{D86DFF5F-58F9-45D0-AE07-D56AC11F372D}" type="pres">
      <dgm:prSet presAssocID="{5FB15E12-ABAC-4385-8A35-D8175799A4CC}" presName="Name0" presStyleCnt="0">
        <dgm:presLayoutVars>
          <dgm:dir/>
          <dgm:resizeHandles val="exact"/>
        </dgm:presLayoutVars>
      </dgm:prSet>
      <dgm:spPr/>
    </dgm:pt>
    <dgm:pt modelId="{A8E61A4D-EB5F-4DF3-B279-0AB5208C042C}" type="pres">
      <dgm:prSet presAssocID="{A99321D9-6CA7-4DB3-A58F-807FACA1C3C2}" presName="node" presStyleLbl="node1" presStyleIdx="0" presStyleCnt="5">
        <dgm:presLayoutVars>
          <dgm:bulletEnabled val="1"/>
        </dgm:presLayoutVars>
      </dgm:prSet>
      <dgm:spPr/>
    </dgm:pt>
    <dgm:pt modelId="{C97B2A2C-0EAE-4EC8-8D0E-DD2A5524F83C}" type="pres">
      <dgm:prSet presAssocID="{5F133502-DC2F-401B-A817-C3E7EF152C26}" presName="sibTrans" presStyleCnt="0"/>
      <dgm:spPr/>
    </dgm:pt>
    <dgm:pt modelId="{BEE76D8C-8ED6-4C1E-A17D-4F458261DE87}" type="pres">
      <dgm:prSet presAssocID="{5540A350-C92E-42E5-8A1C-4C7F4AAE4FAB}" presName="node" presStyleLbl="node1" presStyleIdx="1" presStyleCnt="5">
        <dgm:presLayoutVars>
          <dgm:bulletEnabled val="1"/>
        </dgm:presLayoutVars>
      </dgm:prSet>
      <dgm:spPr/>
    </dgm:pt>
    <dgm:pt modelId="{989B9E8F-1265-4FBF-9A5A-7C32BEA4CE31}" type="pres">
      <dgm:prSet presAssocID="{A2F448E1-F78D-4785-9E7D-A02DF68D2DE7}" presName="sibTrans" presStyleCnt="0"/>
      <dgm:spPr/>
    </dgm:pt>
    <dgm:pt modelId="{A3BFEA4D-C7F8-4B11-9978-D97A51711762}" type="pres">
      <dgm:prSet presAssocID="{58A181DA-54E5-4FEE-84B3-C4E5BCC37722}" presName="node" presStyleLbl="node1" presStyleIdx="2" presStyleCnt="5">
        <dgm:presLayoutVars>
          <dgm:bulletEnabled val="1"/>
        </dgm:presLayoutVars>
      </dgm:prSet>
      <dgm:spPr/>
    </dgm:pt>
    <dgm:pt modelId="{412D77F8-D4B1-43CD-9AFF-8CE3A9F417EF}" type="pres">
      <dgm:prSet presAssocID="{AD8B57B8-708D-490F-BA8F-BB1097D7A395}" presName="sibTrans" presStyleCnt="0"/>
      <dgm:spPr/>
    </dgm:pt>
    <dgm:pt modelId="{B98DBE42-88CE-4298-ABB3-5A523EAA4783}" type="pres">
      <dgm:prSet presAssocID="{0DD97464-B700-43D3-934D-8B1F1AE1C6B6}" presName="node" presStyleLbl="node1" presStyleIdx="3" presStyleCnt="5">
        <dgm:presLayoutVars>
          <dgm:bulletEnabled val="1"/>
        </dgm:presLayoutVars>
      </dgm:prSet>
      <dgm:spPr/>
    </dgm:pt>
    <dgm:pt modelId="{D4366E06-F1CF-4218-85CA-5F8CC4F2C892}" type="pres">
      <dgm:prSet presAssocID="{292C8547-332C-4BF2-8D10-417C412C7BE8}" presName="sibTrans" presStyleCnt="0"/>
      <dgm:spPr/>
    </dgm:pt>
    <dgm:pt modelId="{3C24F845-5064-4665-A72D-41A1E6D12DEA}" type="pres">
      <dgm:prSet presAssocID="{6D67FDA9-5BD0-46AA-A80A-C99AA3AEFA78}" presName="node" presStyleLbl="node1" presStyleIdx="4" presStyleCnt="5">
        <dgm:presLayoutVars>
          <dgm:bulletEnabled val="1"/>
        </dgm:presLayoutVars>
      </dgm:prSet>
      <dgm:spPr/>
    </dgm:pt>
  </dgm:ptLst>
  <dgm:cxnLst>
    <dgm:cxn modelId="{E513F418-AFCF-4B58-8877-6B321B92904D}" type="presOf" srcId="{0DD97464-B700-43D3-934D-8B1F1AE1C6B6}" destId="{B98DBE42-88CE-4298-ABB3-5A523EAA4783}" srcOrd="0" destOrd="0" presId="urn:microsoft.com/office/officeart/2005/8/layout/hList6"/>
    <dgm:cxn modelId="{02EA1A19-19B9-4D36-BC0F-853BE9BA4E86}" srcId="{5FB15E12-ABAC-4385-8A35-D8175799A4CC}" destId="{5540A350-C92E-42E5-8A1C-4C7F4AAE4FAB}" srcOrd="1" destOrd="0" parTransId="{E2C45A39-75DC-43BF-8CBE-18091C21A84C}" sibTransId="{A2F448E1-F78D-4785-9E7D-A02DF68D2DE7}"/>
    <dgm:cxn modelId="{5A861E3E-2D74-41A4-8ACD-0A5EEA67C750}" type="presOf" srcId="{6D67FDA9-5BD0-46AA-A80A-C99AA3AEFA78}" destId="{3C24F845-5064-4665-A72D-41A1E6D12DEA}" srcOrd="0" destOrd="0" presId="urn:microsoft.com/office/officeart/2005/8/layout/hList6"/>
    <dgm:cxn modelId="{08AEB640-4495-47ED-B56A-41DABDCDC270}" srcId="{5FB15E12-ABAC-4385-8A35-D8175799A4CC}" destId="{6D67FDA9-5BD0-46AA-A80A-C99AA3AEFA78}" srcOrd="4" destOrd="0" parTransId="{1871A6C0-45F1-41EF-B52D-467DA22B270F}" sibTransId="{64786C45-A295-4642-A0EF-93CA33A8A3B9}"/>
    <dgm:cxn modelId="{7730A866-9642-43C9-A5B9-7B1586239478}" srcId="{5FB15E12-ABAC-4385-8A35-D8175799A4CC}" destId="{0DD97464-B700-43D3-934D-8B1F1AE1C6B6}" srcOrd="3" destOrd="0" parTransId="{E46635BA-F515-4852-ACAE-30674F15131B}" sibTransId="{292C8547-332C-4BF2-8D10-417C412C7BE8}"/>
    <dgm:cxn modelId="{12046C8B-EEE8-45BF-9146-5E86B412EFE0}" type="presOf" srcId="{A99321D9-6CA7-4DB3-A58F-807FACA1C3C2}" destId="{A8E61A4D-EB5F-4DF3-B279-0AB5208C042C}" srcOrd="0" destOrd="0" presId="urn:microsoft.com/office/officeart/2005/8/layout/hList6"/>
    <dgm:cxn modelId="{E914C4B0-0B8C-4D3E-A106-217A138F2C90}" type="presOf" srcId="{58A181DA-54E5-4FEE-84B3-C4E5BCC37722}" destId="{A3BFEA4D-C7F8-4B11-9978-D97A51711762}" srcOrd="0" destOrd="0" presId="urn:microsoft.com/office/officeart/2005/8/layout/hList6"/>
    <dgm:cxn modelId="{EA6556B7-E38F-45CC-9F53-03171F165244}" type="presOf" srcId="{5540A350-C92E-42E5-8A1C-4C7F4AAE4FAB}" destId="{BEE76D8C-8ED6-4C1E-A17D-4F458261DE87}" srcOrd="0" destOrd="0" presId="urn:microsoft.com/office/officeart/2005/8/layout/hList6"/>
    <dgm:cxn modelId="{CD8ED1DD-8358-45C1-BAFE-6C7CA71698F7}" srcId="{5FB15E12-ABAC-4385-8A35-D8175799A4CC}" destId="{58A181DA-54E5-4FEE-84B3-C4E5BCC37722}" srcOrd="2" destOrd="0" parTransId="{A456C051-6ACC-4918-8183-D6ECC49D33C5}" sibTransId="{AD8B57B8-708D-490F-BA8F-BB1097D7A395}"/>
    <dgm:cxn modelId="{A93B9BDE-EC5C-4A06-81B9-3AEA75AA6D72}" type="presOf" srcId="{5FB15E12-ABAC-4385-8A35-D8175799A4CC}" destId="{D86DFF5F-58F9-45D0-AE07-D56AC11F372D}" srcOrd="0" destOrd="0" presId="urn:microsoft.com/office/officeart/2005/8/layout/hList6"/>
    <dgm:cxn modelId="{31D8FCEB-8EA5-4C5D-BF08-6E36E65EEECB}" srcId="{5FB15E12-ABAC-4385-8A35-D8175799A4CC}" destId="{A99321D9-6CA7-4DB3-A58F-807FACA1C3C2}" srcOrd="0" destOrd="0" parTransId="{4BDFA9E8-F06F-40E7-B314-E8D5E032EDD2}" sibTransId="{5F133502-DC2F-401B-A817-C3E7EF152C26}"/>
    <dgm:cxn modelId="{BA4C225D-EE90-417E-8F96-F1881189D8D8}" type="presParOf" srcId="{D86DFF5F-58F9-45D0-AE07-D56AC11F372D}" destId="{A8E61A4D-EB5F-4DF3-B279-0AB5208C042C}" srcOrd="0" destOrd="0" presId="urn:microsoft.com/office/officeart/2005/8/layout/hList6"/>
    <dgm:cxn modelId="{8E098F74-5866-4583-BF8F-60DB60A423B2}" type="presParOf" srcId="{D86DFF5F-58F9-45D0-AE07-D56AC11F372D}" destId="{C97B2A2C-0EAE-4EC8-8D0E-DD2A5524F83C}" srcOrd="1" destOrd="0" presId="urn:microsoft.com/office/officeart/2005/8/layout/hList6"/>
    <dgm:cxn modelId="{A1CCFB55-2080-47DA-90AA-98EB6BAF1A5B}" type="presParOf" srcId="{D86DFF5F-58F9-45D0-AE07-D56AC11F372D}" destId="{BEE76D8C-8ED6-4C1E-A17D-4F458261DE87}" srcOrd="2" destOrd="0" presId="urn:microsoft.com/office/officeart/2005/8/layout/hList6"/>
    <dgm:cxn modelId="{62CD9469-8CA7-42FF-B5DB-26C097AFBB4A}" type="presParOf" srcId="{D86DFF5F-58F9-45D0-AE07-D56AC11F372D}" destId="{989B9E8F-1265-4FBF-9A5A-7C32BEA4CE31}" srcOrd="3" destOrd="0" presId="urn:microsoft.com/office/officeart/2005/8/layout/hList6"/>
    <dgm:cxn modelId="{26524F7F-5307-4208-AC20-BAF2465DE680}" type="presParOf" srcId="{D86DFF5F-58F9-45D0-AE07-D56AC11F372D}" destId="{A3BFEA4D-C7F8-4B11-9978-D97A51711762}" srcOrd="4" destOrd="0" presId="urn:microsoft.com/office/officeart/2005/8/layout/hList6"/>
    <dgm:cxn modelId="{F8752A2E-58D7-4AF3-8589-AE41D7AA2E41}" type="presParOf" srcId="{D86DFF5F-58F9-45D0-AE07-D56AC11F372D}" destId="{412D77F8-D4B1-43CD-9AFF-8CE3A9F417EF}" srcOrd="5" destOrd="0" presId="urn:microsoft.com/office/officeart/2005/8/layout/hList6"/>
    <dgm:cxn modelId="{18B0F9DD-006A-4836-BFBC-E2ADB09E14E7}" type="presParOf" srcId="{D86DFF5F-58F9-45D0-AE07-D56AC11F372D}" destId="{B98DBE42-88CE-4298-ABB3-5A523EAA4783}" srcOrd="6" destOrd="0" presId="urn:microsoft.com/office/officeart/2005/8/layout/hList6"/>
    <dgm:cxn modelId="{646C22A2-4D33-4A5F-B44C-58D59CC658FF}" type="presParOf" srcId="{D86DFF5F-58F9-45D0-AE07-D56AC11F372D}" destId="{D4366E06-F1CF-4218-85CA-5F8CC4F2C892}" srcOrd="7" destOrd="0" presId="urn:microsoft.com/office/officeart/2005/8/layout/hList6"/>
    <dgm:cxn modelId="{56257526-ADDB-4BEF-A89B-6421010DFB6F}" type="presParOf" srcId="{D86DFF5F-58F9-45D0-AE07-D56AC11F372D}" destId="{3C24F845-5064-4665-A72D-41A1E6D12DEA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C32B05-62EA-407A-B21C-2310C7945705}" type="doc">
      <dgm:prSet loTypeId="urn:diagrams.loki3.com/Bracket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D71409-67F9-455C-8C6D-716D284AAA6B}">
      <dgm:prSet phldrT="[Text]"/>
      <dgm:spPr/>
      <dgm:t>
        <a:bodyPr/>
        <a:lstStyle/>
        <a:p>
          <a:r>
            <a:rPr lang="en-US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Product Browsing and Comparisons 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80ED1-AF6E-4B28-AE94-92B0EFB0DF7D}" type="parTrans" cxnId="{2AA9C11F-1F1D-428E-801A-47EAA766C99D}">
      <dgm:prSet/>
      <dgm:spPr/>
      <dgm:t>
        <a:bodyPr/>
        <a:lstStyle/>
        <a:p>
          <a:endParaRPr lang="en-US"/>
        </a:p>
      </dgm:t>
    </dgm:pt>
    <dgm:pt modelId="{478B7D3C-9FB4-4BC6-90AC-49960560DECD}" type="sibTrans" cxnId="{2AA9C11F-1F1D-428E-801A-47EAA766C99D}">
      <dgm:prSet/>
      <dgm:spPr/>
      <dgm:t>
        <a:bodyPr/>
        <a:lstStyle/>
        <a:p>
          <a:endParaRPr lang="en-US"/>
        </a:p>
      </dgm:t>
    </dgm:pt>
    <dgm:pt modelId="{F66099B6-DBBD-4AB0-82D2-877B80F846F7}">
      <dgm:prSet phldrT="[Text]"/>
      <dgm:spPr/>
      <dgm:t>
        <a:bodyPr/>
        <a:lstStyle/>
        <a:p>
          <a:r>
            <a:rPr lang="en-US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Study/Customize Product Variables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C8BFB-F41C-4AC4-AB94-F216E3081C2D}" type="parTrans" cxnId="{B4F3EA32-CE64-4A92-9BAE-BC57E5392B05}">
      <dgm:prSet/>
      <dgm:spPr/>
      <dgm:t>
        <a:bodyPr/>
        <a:lstStyle/>
        <a:p>
          <a:endParaRPr lang="en-US"/>
        </a:p>
      </dgm:t>
    </dgm:pt>
    <dgm:pt modelId="{BC531B32-9B0E-482E-BF91-65C61F17168D}" type="sibTrans" cxnId="{B4F3EA32-CE64-4A92-9BAE-BC57E5392B05}">
      <dgm:prSet/>
      <dgm:spPr/>
      <dgm:t>
        <a:bodyPr/>
        <a:lstStyle/>
        <a:p>
          <a:endParaRPr lang="en-US"/>
        </a:p>
      </dgm:t>
    </dgm:pt>
    <dgm:pt modelId="{EE62A4F6-4AC4-435B-990E-81A71CE8CAC7}">
      <dgm:prSet phldrT="[Text]"/>
      <dgm:spPr/>
      <dgm:t>
        <a:bodyPr/>
        <a:lstStyle/>
        <a:p>
          <a:r>
            <a:rPr lang="en-US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Buy/Apply for Product 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87B947-7343-4FA2-B288-B23A59FFAE31}" type="parTrans" cxnId="{3A2CECA6-0C5B-46BB-B7C6-7D37E9D210BD}">
      <dgm:prSet/>
      <dgm:spPr/>
      <dgm:t>
        <a:bodyPr/>
        <a:lstStyle/>
        <a:p>
          <a:endParaRPr lang="en-US"/>
        </a:p>
      </dgm:t>
    </dgm:pt>
    <dgm:pt modelId="{389F9A93-0231-4877-8C41-5D5B8DD7AAC0}" type="sibTrans" cxnId="{3A2CECA6-0C5B-46BB-B7C6-7D37E9D210BD}">
      <dgm:prSet/>
      <dgm:spPr/>
      <dgm:t>
        <a:bodyPr/>
        <a:lstStyle/>
        <a:p>
          <a:endParaRPr lang="en-US"/>
        </a:p>
      </dgm:t>
    </dgm:pt>
    <dgm:pt modelId="{B6D9DE15-697B-42C2-B6A1-CE31260EED93}">
      <dgm:prSet phldrT="[Text]"/>
      <dgm:spPr/>
      <dgm:t>
        <a:bodyPr/>
        <a:lstStyle/>
        <a:p>
          <a:r>
            <a:rPr lang="en-US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Upload Required Documents (Optional) 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9FC21-5112-4CCF-8070-06ED15ED24ED}" type="parTrans" cxnId="{40513FB0-F94C-499F-9A0B-9E0341D0A0C2}">
      <dgm:prSet/>
      <dgm:spPr/>
      <dgm:t>
        <a:bodyPr/>
        <a:lstStyle/>
        <a:p>
          <a:endParaRPr lang="en-US"/>
        </a:p>
      </dgm:t>
    </dgm:pt>
    <dgm:pt modelId="{B605B681-1ACB-4650-8600-F9223ABDDC16}" type="sibTrans" cxnId="{40513FB0-F94C-499F-9A0B-9E0341D0A0C2}">
      <dgm:prSet/>
      <dgm:spPr/>
      <dgm:t>
        <a:bodyPr/>
        <a:lstStyle/>
        <a:p>
          <a:endParaRPr lang="en-US"/>
        </a:p>
      </dgm:t>
    </dgm:pt>
    <dgm:pt modelId="{02945A89-1D10-460E-AC6F-C8277F0EF532}">
      <dgm:prSet phldrT="[Text]"/>
      <dgm:spPr/>
      <dgm:t>
        <a:bodyPr/>
        <a:lstStyle/>
        <a:p>
          <a:r>
            <a:rPr lang="en-US" b="0" i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Pay/Transfer Required Amount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8C3CEE-FEE3-4D77-B707-A6B283128F4A}" type="parTrans" cxnId="{BE2250FE-D73B-4C48-8C93-9F2FE03387E9}">
      <dgm:prSet/>
      <dgm:spPr/>
      <dgm:t>
        <a:bodyPr/>
        <a:lstStyle/>
        <a:p>
          <a:endParaRPr lang="en-US"/>
        </a:p>
      </dgm:t>
    </dgm:pt>
    <dgm:pt modelId="{D63F6889-0CC7-4574-975F-A0114273E421}" type="sibTrans" cxnId="{BE2250FE-D73B-4C48-8C93-9F2FE03387E9}">
      <dgm:prSet/>
      <dgm:spPr/>
      <dgm:t>
        <a:bodyPr/>
        <a:lstStyle/>
        <a:p>
          <a:endParaRPr lang="en-US"/>
        </a:p>
      </dgm:t>
    </dgm:pt>
    <dgm:pt modelId="{0DED3FC2-04BD-44B7-B2AF-E566BD15F328}">
      <dgm:prSet phldrT="[Text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i="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Product Catalog </a:t>
          </a:r>
          <a:endParaRPr lang="en-US" sz="1800" b="1" dirty="0">
            <a:solidFill>
              <a:schemeClr val="tx2"/>
            </a:solidFill>
          </a:endParaRPr>
        </a:p>
      </dgm:t>
    </dgm:pt>
    <dgm:pt modelId="{45D48F72-95C8-4D92-A152-1C625E06144D}" type="parTrans" cxnId="{E00A9043-4497-4E56-9B54-F8722BEC84B1}">
      <dgm:prSet/>
      <dgm:spPr/>
      <dgm:t>
        <a:bodyPr/>
        <a:lstStyle/>
        <a:p>
          <a:endParaRPr lang="en-US"/>
        </a:p>
      </dgm:t>
    </dgm:pt>
    <dgm:pt modelId="{7081B858-143B-4F66-B66E-E56CC17E1025}" type="sibTrans" cxnId="{E00A9043-4497-4E56-9B54-F8722BEC84B1}">
      <dgm:prSet/>
      <dgm:spPr/>
      <dgm:t>
        <a:bodyPr/>
        <a:lstStyle/>
        <a:p>
          <a:endParaRPr lang="en-US"/>
        </a:p>
      </dgm:t>
    </dgm:pt>
    <dgm:pt modelId="{7C6DC5D2-378E-4B2C-85C1-C9C6E8FF6F54}">
      <dgm:prSet phldrT="[Text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i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Product Comparison </a:t>
          </a:r>
          <a:endParaRPr lang="en-US" sz="1800" b="1" dirty="0">
            <a:solidFill>
              <a:schemeClr val="tx2"/>
            </a:solidFill>
          </a:endParaRPr>
        </a:p>
      </dgm:t>
    </dgm:pt>
    <dgm:pt modelId="{DD1A4CF3-0A7C-443A-9461-674D43D356AC}" type="parTrans" cxnId="{9BAABE84-A088-4789-A341-22C11B76058D}">
      <dgm:prSet/>
      <dgm:spPr/>
      <dgm:t>
        <a:bodyPr/>
        <a:lstStyle/>
        <a:p>
          <a:endParaRPr lang="en-US"/>
        </a:p>
      </dgm:t>
    </dgm:pt>
    <dgm:pt modelId="{C2CE280D-3F5A-45D7-9687-BDE76BAF31BF}" type="sibTrans" cxnId="{9BAABE84-A088-4789-A341-22C11B76058D}">
      <dgm:prSet/>
      <dgm:spPr/>
      <dgm:t>
        <a:bodyPr/>
        <a:lstStyle/>
        <a:p>
          <a:endParaRPr lang="en-US"/>
        </a:p>
      </dgm:t>
    </dgm:pt>
    <dgm:pt modelId="{B1A37853-5DB1-425F-9386-D61B890405CF}">
      <dgm:prSet phldrT="[Text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i="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Simulators </a:t>
          </a:r>
          <a:endParaRPr lang="en-US" sz="1800" b="1" dirty="0">
            <a:solidFill>
              <a:schemeClr val="tx2"/>
            </a:solidFill>
          </a:endParaRPr>
        </a:p>
      </dgm:t>
    </dgm:pt>
    <dgm:pt modelId="{B284BF18-ACA8-4249-8493-6543832F4AB7}" type="parTrans" cxnId="{E2DAB0CD-15D7-464E-A162-0A60E504C96A}">
      <dgm:prSet/>
      <dgm:spPr/>
      <dgm:t>
        <a:bodyPr/>
        <a:lstStyle/>
        <a:p>
          <a:endParaRPr lang="en-US"/>
        </a:p>
      </dgm:t>
    </dgm:pt>
    <dgm:pt modelId="{30C3EAC5-032A-4077-80B4-E7B04676A1DC}" type="sibTrans" cxnId="{E2DAB0CD-15D7-464E-A162-0A60E504C96A}">
      <dgm:prSet/>
      <dgm:spPr/>
      <dgm:t>
        <a:bodyPr/>
        <a:lstStyle/>
        <a:p>
          <a:endParaRPr lang="en-US"/>
        </a:p>
      </dgm:t>
    </dgm:pt>
    <dgm:pt modelId="{DB0AF639-B1D0-400F-8771-95D62C110D8E}">
      <dgm:prSet phldrT="[Text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i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Calculators </a:t>
          </a:r>
          <a:endParaRPr lang="en-US" sz="1800" b="1" dirty="0">
            <a:solidFill>
              <a:schemeClr val="tx2"/>
            </a:solidFill>
          </a:endParaRPr>
        </a:p>
      </dgm:t>
    </dgm:pt>
    <dgm:pt modelId="{7B481575-E8FF-4608-B515-5C078D497582}" type="parTrans" cxnId="{C630F0D4-660A-4580-8B6A-D70E92D73D1E}">
      <dgm:prSet/>
      <dgm:spPr/>
      <dgm:t>
        <a:bodyPr/>
        <a:lstStyle/>
        <a:p>
          <a:endParaRPr lang="en-US"/>
        </a:p>
      </dgm:t>
    </dgm:pt>
    <dgm:pt modelId="{F108F7F1-BEFB-4BDF-AB15-002F30595270}" type="sibTrans" cxnId="{C630F0D4-660A-4580-8B6A-D70E92D73D1E}">
      <dgm:prSet/>
      <dgm:spPr/>
      <dgm:t>
        <a:bodyPr/>
        <a:lstStyle/>
        <a:p>
          <a:endParaRPr lang="en-US"/>
        </a:p>
      </dgm:t>
    </dgm:pt>
    <dgm:pt modelId="{6F90917C-EE85-44B5-8B2B-C02F6F333464}">
      <dgm:prSet phldrT="[Text]" custT="1"/>
      <dgm:spPr>
        <a:solidFill>
          <a:schemeClr val="accent2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i="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Fills e-Forms related to product </a:t>
          </a:r>
          <a:endParaRPr lang="en-US" sz="1800" b="1" dirty="0">
            <a:solidFill>
              <a:schemeClr val="tx2"/>
            </a:solidFill>
          </a:endParaRPr>
        </a:p>
      </dgm:t>
    </dgm:pt>
    <dgm:pt modelId="{8A133435-152E-447F-A3C1-C299DA6BC203}" type="parTrans" cxnId="{6E1ED81A-082A-4472-8B7C-588127BC4F94}">
      <dgm:prSet/>
      <dgm:spPr/>
      <dgm:t>
        <a:bodyPr/>
        <a:lstStyle/>
        <a:p>
          <a:endParaRPr lang="en-US"/>
        </a:p>
      </dgm:t>
    </dgm:pt>
    <dgm:pt modelId="{D7FC03D1-BD6C-41DD-A2D9-A9E21F1CD909}" type="sibTrans" cxnId="{6E1ED81A-082A-4472-8B7C-588127BC4F94}">
      <dgm:prSet/>
      <dgm:spPr/>
      <dgm:t>
        <a:bodyPr/>
        <a:lstStyle/>
        <a:p>
          <a:endParaRPr lang="en-US"/>
        </a:p>
      </dgm:t>
    </dgm:pt>
    <dgm:pt modelId="{790B7C2F-497B-40C3-B1E5-7578A55421B5}">
      <dgm:prSet phldrT="[Text]" custT="1"/>
      <dgm:spPr>
        <a:solidFill>
          <a:schemeClr val="accent2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i="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Optional check National ID in National Databases eSignature Services/Archive </a:t>
          </a:r>
          <a:endParaRPr lang="en-US" sz="1800" b="1" dirty="0">
            <a:solidFill>
              <a:schemeClr val="tx2"/>
            </a:solidFill>
          </a:endParaRPr>
        </a:p>
      </dgm:t>
    </dgm:pt>
    <dgm:pt modelId="{20D2E4C5-82AF-4F23-A7CF-D7F879B06F7E}" type="parTrans" cxnId="{A479C645-400F-4606-82FF-65F38F809232}">
      <dgm:prSet/>
      <dgm:spPr/>
      <dgm:t>
        <a:bodyPr/>
        <a:lstStyle/>
        <a:p>
          <a:endParaRPr lang="en-US"/>
        </a:p>
      </dgm:t>
    </dgm:pt>
    <dgm:pt modelId="{71263BF3-AFE7-4F86-AA57-65D9204B7684}" type="sibTrans" cxnId="{A479C645-400F-4606-82FF-65F38F809232}">
      <dgm:prSet/>
      <dgm:spPr/>
      <dgm:t>
        <a:bodyPr/>
        <a:lstStyle/>
        <a:p>
          <a:endParaRPr lang="en-US"/>
        </a:p>
      </dgm:t>
    </dgm:pt>
    <dgm:pt modelId="{90DE464C-EFB4-40D6-929E-49EAC8C61A74}">
      <dgm:prSet phldrT="[Text]" custT="1"/>
      <dgm:spPr>
        <a:solidFill>
          <a:schemeClr val="accent3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i="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Customer to upload documents needed </a:t>
          </a:r>
          <a:endParaRPr lang="en-US" sz="1800" b="1" dirty="0">
            <a:solidFill>
              <a:schemeClr val="tx2"/>
            </a:solidFill>
          </a:endParaRPr>
        </a:p>
      </dgm:t>
    </dgm:pt>
    <dgm:pt modelId="{F1B863C3-ABDC-477F-9928-1FE67D14A55A}" type="parTrans" cxnId="{79AB6C9E-0EBE-48D1-9899-3892482C2530}">
      <dgm:prSet/>
      <dgm:spPr/>
      <dgm:t>
        <a:bodyPr/>
        <a:lstStyle/>
        <a:p>
          <a:endParaRPr lang="en-US"/>
        </a:p>
      </dgm:t>
    </dgm:pt>
    <dgm:pt modelId="{7FA995CA-4EC9-48E7-8D73-401B3A7D78B8}" type="sibTrans" cxnId="{79AB6C9E-0EBE-48D1-9899-3892482C2530}">
      <dgm:prSet/>
      <dgm:spPr/>
      <dgm:t>
        <a:bodyPr/>
        <a:lstStyle/>
        <a:p>
          <a:endParaRPr lang="en-US"/>
        </a:p>
      </dgm:t>
    </dgm:pt>
    <dgm:pt modelId="{EFFC8EA1-9CBA-4F83-ACD3-B47C70AABA05}">
      <dgm:prSet phldrT="[Text]" custT="1"/>
      <dgm:spPr>
        <a:solidFill>
          <a:schemeClr val="accent3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i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Retrieve Customer Documents from National eSignature Services/Archives </a:t>
          </a:r>
          <a:endParaRPr lang="en-US" sz="1800" b="1" dirty="0">
            <a:solidFill>
              <a:schemeClr val="tx2"/>
            </a:solidFill>
          </a:endParaRPr>
        </a:p>
      </dgm:t>
    </dgm:pt>
    <dgm:pt modelId="{17258F3F-346E-4D8C-9139-3DDC91EF7810}" type="parTrans" cxnId="{3117375E-A348-48D1-842E-46881BF0B325}">
      <dgm:prSet/>
      <dgm:spPr/>
      <dgm:t>
        <a:bodyPr/>
        <a:lstStyle/>
        <a:p>
          <a:endParaRPr lang="en-US"/>
        </a:p>
      </dgm:t>
    </dgm:pt>
    <dgm:pt modelId="{6A0BEDB3-F2B1-4A40-80D6-0678FCE7CC25}" type="sibTrans" cxnId="{3117375E-A348-48D1-842E-46881BF0B325}">
      <dgm:prSet/>
      <dgm:spPr/>
      <dgm:t>
        <a:bodyPr/>
        <a:lstStyle/>
        <a:p>
          <a:endParaRPr lang="en-US"/>
        </a:p>
      </dgm:t>
    </dgm:pt>
    <dgm:pt modelId="{B11C909C-4BAC-4506-A582-3F735F4205EC}">
      <dgm:prSet phldrT="[Text]" custT="1"/>
      <dgm:spPr>
        <a:solidFill>
          <a:schemeClr val="accent2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i="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Credit Card Swift Transfer Fawry/SADAD Payment</a:t>
          </a:r>
          <a:endParaRPr lang="en-US" sz="1800" b="1" dirty="0">
            <a:solidFill>
              <a:schemeClr val="tx2"/>
            </a:solidFill>
          </a:endParaRPr>
        </a:p>
      </dgm:t>
    </dgm:pt>
    <dgm:pt modelId="{E2D1B87B-8E01-4C21-8BDD-B8BAED2A1CD5}" type="parTrans" cxnId="{0D1BD71B-81E9-4C4F-A0AF-866EEBEF74AA}">
      <dgm:prSet/>
      <dgm:spPr/>
      <dgm:t>
        <a:bodyPr/>
        <a:lstStyle/>
        <a:p>
          <a:endParaRPr lang="en-US"/>
        </a:p>
      </dgm:t>
    </dgm:pt>
    <dgm:pt modelId="{D5963A9E-78DC-4257-B2F5-3750633D3E53}" type="sibTrans" cxnId="{0D1BD71B-81E9-4C4F-A0AF-866EEBEF74AA}">
      <dgm:prSet/>
      <dgm:spPr/>
      <dgm:t>
        <a:bodyPr/>
        <a:lstStyle/>
        <a:p>
          <a:endParaRPr lang="en-US"/>
        </a:p>
      </dgm:t>
    </dgm:pt>
    <dgm:pt modelId="{623EB043-8C0B-4DDF-BEDD-8B1B0FE11D7E}">
      <dgm:prSet phldrT="[Text]" custT="1"/>
      <dgm:spPr>
        <a:solidFill>
          <a:schemeClr val="accent2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solidFill>
                <a:schemeClr val="tx2"/>
              </a:solidFill>
            </a:rPr>
            <a:t>Others</a:t>
          </a:r>
        </a:p>
      </dgm:t>
    </dgm:pt>
    <dgm:pt modelId="{8D408105-55A2-444F-B2D7-C9A909860CE9}" type="parTrans" cxnId="{94257476-0BC1-45F7-8515-0601010CB26D}">
      <dgm:prSet/>
      <dgm:spPr/>
      <dgm:t>
        <a:bodyPr/>
        <a:lstStyle/>
        <a:p>
          <a:endParaRPr lang="en-US"/>
        </a:p>
      </dgm:t>
    </dgm:pt>
    <dgm:pt modelId="{9FDCB8BD-BB24-41BC-8A84-DE682B6C0A5D}" type="sibTrans" cxnId="{94257476-0BC1-45F7-8515-0601010CB26D}">
      <dgm:prSet/>
      <dgm:spPr/>
      <dgm:t>
        <a:bodyPr/>
        <a:lstStyle/>
        <a:p>
          <a:endParaRPr lang="en-US"/>
        </a:p>
      </dgm:t>
    </dgm:pt>
    <dgm:pt modelId="{647FD396-6A18-4527-A621-E66D880562ED}" type="pres">
      <dgm:prSet presAssocID="{B9C32B05-62EA-407A-B21C-2310C7945705}" presName="Name0" presStyleCnt="0">
        <dgm:presLayoutVars>
          <dgm:dir/>
          <dgm:animLvl val="lvl"/>
          <dgm:resizeHandles val="exact"/>
        </dgm:presLayoutVars>
      </dgm:prSet>
      <dgm:spPr/>
    </dgm:pt>
    <dgm:pt modelId="{C743A22E-052F-4A55-90B7-85BD1DAEEE72}" type="pres">
      <dgm:prSet presAssocID="{42D71409-67F9-455C-8C6D-716D284AAA6B}" presName="linNode" presStyleCnt="0"/>
      <dgm:spPr/>
    </dgm:pt>
    <dgm:pt modelId="{1AF1A4A6-8FEF-47D0-869B-6AE6412FB719}" type="pres">
      <dgm:prSet presAssocID="{42D71409-67F9-455C-8C6D-716D284AAA6B}" presName="parTx" presStyleLbl="revTx" presStyleIdx="0" presStyleCnt="5">
        <dgm:presLayoutVars>
          <dgm:chMax val="1"/>
          <dgm:bulletEnabled val="1"/>
        </dgm:presLayoutVars>
      </dgm:prSet>
      <dgm:spPr/>
    </dgm:pt>
    <dgm:pt modelId="{D02A5D66-2A22-4ED3-B177-A2F4E2622DB5}" type="pres">
      <dgm:prSet presAssocID="{42D71409-67F9-455C-8C6D-716D284AAA6B}" presName="bracket" presStyleLbl="parChTrans1D1" presStyleIdx="0" presStyleCnt="5"/>
      <dgm:spPr/>
    </dgm:pt>
    <dgm:pt modelId="{66728555-C21D-4AFB-B8C0-1A1C5F11343E}" type="pres">
      <dgm:prSet presAssocID="{42D71409-67F9-455C-8C6D-716D284AAA6B}" presName="spH" presStyleCnt="0"/>
      <dgm:spPr/>
    </dgm:pt>
    <dgm:pt modelId="{A39910DE-1FAE-4421-A9EC-B6A9ABCC3223}" type="pres">
      <dgm:prSet presAssocID="{42D71409-67F9-455C-8C6D-716D284AAA6B}" presName="desTx" presStyleLbl="node1" presStyleIdx="0" presStyleCnt="5" custLinFactNeighborX="40514">
        <dgm:presLayoutVars>
          <dgm:bulletEnabled val="1"/>
        </dgm:presLayoutVars>
      </dgm:prSet>
      <dgm:spPr/>
    </dgm:pt>
    <dgm:pt modelId="{71152901-8C84-47C8-B377-3C8EBFAB6D81}" type="pres">
      <dgm:prSet presAssocID="{478B7D3C-9FB4-4BC6-90AC-49960560DECD}" presName="spV" presStyleCnt="0"/>
      <dgm:spPr/>
    </dgm:pt>
    <dgm:pt modelId="{8750A980-86C5-47D0-B0E9-7690D49B25CF}" type="pres">
      <dgm:prSet presAssocID="{F66099B6-DBBD-4AB0-82D2-877B80F846F7}" presName="linNode" presStyleCnt="0"/>
      <dgm:spPr/>
    </dgm:pt>
    <dgm:pt modelId="{0D80AC4A-A6CE-4186-B663-EFB90A3F36E0}" type="pres">
      <dgm:prSet presAssocID="{F66099B6-DBBD-4AB0-82D2-877B80F846F7}" presName="parTx" presStyleLbl="revTx" presStyleIdx="1" presStyleCnt="5">
        <dgm:presLayoutVars>
          <dgm:chMax val="1"/>
          <dgm:bulletEnabled val="1"/>
        </dgm:presLayoutVars>
      </dgm:prSet>
      <dgm:spPr/>
    </dgm:pt>
    <dgm:pt modelId="{A60F9A32-BC07-4AF0-AF35-E1CDCE768195}" type="pres">
      <dgm:prSet presAssocID="{F66099B6-DBBD-4AB0-82D2-877B80F846F7}" presName="bracket" presStyleLbl="parChTrans1D1" presStyleIdx="1" presStyleCnt="5"/>
      <dgm:spPr/>
    </dgm:pt>
    <dgm:pt modelId="{7468B22C-0820-4D14-84E2-1A6D63B1679F}" type="pres">
      <dgm:prSet presAssocID="{F66099B6-DBBD-4AB0-82D2-877B80F846F7}" presName="spH" presStyleCnt="0"/>
      <dgm:spPr/>
    </dgm:pt>
    <dgm:pt modelId="{73F7C9D1-91AE-44D0-B01D-010FD4CC5D55}" type="pres">
      <dgm:prSet presAssocID="{F66099B6-DBBD-4AB0-82D2-877B80F846F7}" presName="desTx" presStyleLbl="node1" presStyleIdx="1" presStyleCnt="5">
        <dgm:presLayoutVars>
          <dgm:bulletEnabled val="1"/>
        </dgm:presLayoutVars>
      </dgm:prSet>
      <dgm:spPr/>
    </dgm:pt>
    <dgm:pt modelId="{9D353BCD-9A3E-4E6C-AF0F-496BACFD5450}" type="pres">
      <dgm:prSet presAssocID="{BC531B32-9B0E-482E-BF91-65C61F17168D}" presName="spV" presStyleCnt="0"/>
      <dgm:spPr/>
    </dgm:pt>
    <dgm:pt modelId="{85B46F76-FDAB-42B0-BCED-BEEC2D6BBCD0}" type="pres">
      <dgm:prSet presAssocID="{EE62A4F6-4AC4-435B-990E-81A71CE8CAC7}" presName="linNode" presStyleCnt="0"/>
      <dgm:spPr/>
    </dgm:pt>
    <dgm:pt modelId="{0208A43C-8EE1-4777-A67D-0A059446A349}" type="pres">
      <dgm:prSet presAssocID="{EE62A4F6-4AC4-435B-990E-81A71CE8CAC7}" presName="parTx" presStyleLbl="revTx" presStyleIdx="2" presStyleCnt="5">
        <dgm:presLayoutVars>
          <dgm:chMax val="1"/>
          <dgm:bulletEnabled val="1"/>
        </dgm:presLayoutVars>
      </dgm:prSet>
      <dgm:spPr/>
    </dgm:pt>
    <dgm:pt modelId="{0A79E584-77A8-4302-B9EC-035C8DF38F0D}" type="pres">
      <dgm:prSet presAssocID="{EE62A4F6-4AC4-435B-990E-81A71CE8CAC7}" presName="bracket" presStyleLbl="parChTrans1D1" presStyleIdx="2" presStyleCnt="5"/>
      <dgm:spPr/>
    </dgm:pt>
    <dgm:pt modelId="{F8257599-DF5A-4DBE-8D62-FA6DB929A9D7}" type="pres">
      <dgm:prSet presAssocID="{EE62A4F6-4AC4-435B-990E-81A71CE8CAC7}" presName="spH" presStyleCnt="0"/>
      <dgm:spPr/>
    </dgm:pt>
    <dgm:pt modelId="{AD04ED39-F7CB-41C2-8759-B5055F58DF4B}" type="pres">
      <dgm:prSet presAssocID="{EE62A4F6-4AC4-435B-990E-81A71CE8CAC7}" presName="desTx" presStyleLbl="node1" presStyleIdx="2" presStyleCnt="5">
        <dgm:presLayoutVars>
          <dgm:bulletEnabled val="1"/>
        </dgm:presLayoutVars>
      </dgm:prSet>
      <dgm:spPr/>
    </dgm:pt>
    <dgm:pt modelId="{25686AF9-0B37-43EF-BBD5-85EB68E3DB6E}" type="pres">
      <dgm:prSet presAssocID="{389F9A93-0231-4877-8C41-5D5B8DD7AAC0}" presName="spV" presStyleCnt="0"/>
      <dgm:spPr/>
    </dgm:pt>
    <dgm:pt modelId="{17D5E19A-98C3-4C66-BC28-B418F94F6685}" type="pres">
      <dgm:prSet presAssocID="{B6D9DE15-697B-42C2-B6A1-CE31260EED93}" presName="linNode" presStyleCnt="0"/>
      <dgm:spPr/>
    </dgm:pt>
    <dgm:pt modelId="{CCE372F8-A734-4349-9ED6-2703D53D4161}" type="pres">
      <dgm:prSet presAssocID="{B6D9DE15-697B-42C2-B6A1-CE31260EED93}" presName="parTx" presStyleLbl="revTx" presStyleIdx="3" presStyleCnt="5">
        <dgm:presLayoutVars>
          <dgm:chMax val="1"/>
          <dgm:bulletEnabled val="1"/>
        </dgm:presLayoutVars>
      </dgm:prSet>
      <dgm:spPr/>
    </dgm:pt>
    <dgm:pt modelId="{F95A7D52-A902-42DB-94C6-50F27FD3E3A4}" type="pres">
      <dgm:prSet presAssocID="{B6D9DE15-697B-42C2-B6A1-CE31260EED93}" presName="bracket" presStyleLbl="parChTrans1D1" presStyleIdx="3" presStyleCnt="5"/>
      <dgm:spPr/>
    </dgm:pt>
    <dgm:pt modelId="{D4B0EF0E-AE61-4DA3-B311-CB5A9200199A}" type="pres">
      <dgm:prSet presAssocID="{B6D9DE15-697B-42C2-B6A1-CE31260EED93}" presName="spH" presStyleCnt="0"/>
      <dgm:spPr/>
    </dgm:pt>
    <dgm:pt modelId="{84801765-2781-429F-9E98-810B4595344F}" type="pres">
      <dgm:prSet presAssocID="{B6D9DE15-697B-42C2-B6A1-CE31260EED93}" presName="desTx" presStyleLbl="node1" presStyleIdx="3" presStyleCnt="5">
        <dgm:presLayoutVars>
          <dgm:bulletEnabled val="1"/>
        </dgm:presLayoutVars>
      </dgm:prSet>
      <dgm:spPr/>
    </dgm:pt>
    <dgm:pt modelId="{E7FB8D75-12C5-4163-9D50-119B72DC5D41}" type="pres">
      <dgm:prSet presAssocID="{B605B681-1ACB-4650-8600-F9223ABDDC16}" presName="spV" presStyleCnt="0"/>
      <dgm:spPr/>
    </dgm:pt>
    <dgm:pt modelId="{1C7730BA-8E86-4283-A6C2-CB0B069127F1}" type="pres">
      <dgm:prSet presAssocID="{02945A89-1D10-460E-AC6F-C8277F0EF532}" presName="linNode" presStyleCnt="0"/>
      <dgm:spPr/>
    </dgm:pt>
    <dgm:pt modelId="{63EE59EC-FB57-48BB-9EEB-DE1346C06AC5}" type="pres">
      <dgm:prSet presAssocID="{02945A89-1D10-460E-AC6F-C8277F0EF532}" presName="parTx" presStyleLbl="revTx" presStyleIdx="4" presStyleCnt="5">
        <dgm:presLayoutVars>
          <dgm:chMax val="1"/>
          <dgm:bulletEnabled val="1"/>
        </dgm:presLayoutVars>
      </dgm:prSet>
      <dgm:spPr/>
    </dgm:pt>
    <dgm:pt modelId="{5CAFAAEE-9D1B-45B2-B91B-0DBDD893AF10}" type="pres">
      <dgm:prSet presAssocID="{02945A89-1D10-460E-AC6F-C8277F0EF532}" presName="bracket" presStyleLbl="parChTrans1D1" presStyleIdx="4" presStyleCnt="5"/>
      <dgm:spPr/>
    </dgm:pt>
    <dgm:pt modelId="{1858A968-5FE3-4714-B3B1-9AFC930E0136}" type="pres">
      <dgm:prSet presAssocID="{02945A89-1D10-460E-AC6F-C8277F0EF532}" presName="spH" presStyleCnt="0"/>
      <dgm:spPr/>
    </dgm:pt>
    <dgm:pt modelId="{45E41BC7-6154-4B35-9FFD-1BC9D3A8D0C5}" type="pres">
      <dgm:prSet presAssocID="{02945A89-1D10-460E-AC6F-C8277F0EF532}" presName="desTx" presStyleLbl="node1" presStyleIdx="4" presStyleCnt="5">
        <dgm:presLayoutVars>
          <dgm:bulletEnabled val="1"/>
        </dgm:presLayoutVars>
      </dgm:prSet>
      <dgm:spPr/>
    </dgm:pt>
  </dgm:ptLst>
  <dgm:cxnLst>
    <dgm:cxn modelId="{2A542F02-EA2E-4E30-A9DB-9EDEB385DAB6}" type="presOf" srcId="{F66099B6-DBBD-4AB0-82D2-877B80F846F7}" destId="{0D80AC4A-A6CE-4186-B663-EFB90A3F36E0}" srcOrd="0" destOrd="0" presId="urn:diagrams.loki3.com/BracketList"/>
    <dgm:cxn modelId="{595A4D03-5A7B-48DE-A100-9594A4093E3E}" type="presOf" srcId="{DB0AF639-B1D0-400F-8771-95D62C110D8E}" destId="{73F7C9D1-91AE-44D0-B01D-010FD4CC5D55}" srcOrd="0" destOrd="1" presId="urn:diagrams.loki3.com/BracketList"/>
    <dgm:cxn modelId="{AFF1DF13-4090-4D43-989C-E7A64E606750}" type="presOf" srcId="{02945A89-1D10-460E-AC6F-C8277F0EF532}" destId="{63EE59EC-FB57-48BB-9EEB-DE1346C06AC5}" srcOrd="0" destOrd="0" presId="urn:diagrams.loki3.com/BracketList"/>
    <dgm:cxn modelId="{84120015-848C-4B24-BC2E-7BA9B2524E60}" type="presOf" srcId="{7C6DC5D2-378E-4B2C-85C1-C9C6E8FF6F54}" destId="{A39910DE-1FAE-4421-A9EC-B6A9ABCC3223}" srcOrd="0" destOrd="1" presId="urn:diagrams.loki3.com/BracketList"/>
    <dgm:cxn modelId="{6E1ED81A-082A-4472-8B7C-588127BC4F94}" srcId="{EE62A4F6-4AC4-435B-990E-81A71CE8CAC7}" destId="{6F90917C-EE85-44B5-8B2B-C02F6F333464}" srcOrd="0" destOrd="0" parTransId="{8A133435-152E-447F-A3C1-C299DA6BC203}" sibTransId="{D7FC03D1-BD6C-41DD-A2D9-A9E21F1CD909}"/>
    <dgm:cxn modelId="{0D1BD71B-81E9-4C4F-A0AF-866EEBEF74AA}" srcId="{02945A89-1D10-460E-AC6F-C8277F0EF532}" destId="{B11C909C-4BAC-4506-A582-3F735F4205EC}" srcOrd="0" destOrd="0" parTransId="{E2D1B87B-8E01-4C21-8BDD-B8BAED2A1CD5}" sibTransId="{D5963A9E-78DC-4257-B2F5-3750633D3E53}"/>
    <dgm:cxn modelId="{2AA9C11F-1F1D-428E-801A-47EAA766C99D}" srcId="{B9C32B05-62EA-407A-B21C-2310C7945705}" destId="{42D71409-67F9-455C-8C6D-716D284AAA6B}" srcOrd="0" destOrd="0" parTransId="{51680ED1-AF6E-4B28-AE94-92B0EFB0DF7D}" sibTransId="{478B7D3C-9FB4-4BC6-90AC-49960560DECD}"/>
    <dgm:cxn modelId="{5645F021-A3AE-4741-BD6F-7099F09EBE54}" type="presOf" srcId="{42D71409-67F9-455C-8C6D-716D284AAA6B}" destId="{1AF1A4A6-8FEF-47D0-869B-6AE6412FB719}" srcOrd="0" destOrd="0" presId="urn:diagrams.loki3.com/BracketList"/>
    <dgm:cxn modelId="{95BC462E-77F8-4A0C-B4A2-945866F8A591}" type="presOf" srcId="{EFFC8EA1-9CBA-4F83-ACD3-B47C70AABA05}" destId="{84801765-2781-429F-9E98-810B4595344F}" srcOrd="0" destOrd="1" presId="urn:diagrams.loki3.com/BracketList"/>
    <dgm:cxn modelId="{B4F3EA32-CE64-4A92-9BAE-BC57E5392B05}" srcId="{B9C32B05-62EA-407A-B21C-2310C7945705}" destId="{F66099B6-DBBD-4AB0-82D2-877B80F846F7}" srcOrd="1" destOrd="0" parTransId="{B09C8BFB-F41C-4AC4-AB94-F216E3081C2D}" sibTransId="{BC531B32-9B0E-482E-BF91-65C61F17168D}"/>
    <dgm:cxn modelId="{6969335B-D22D-4DFB-A543-B807BB3BB11D}" type="presOf" srcId="{790B7C2F-497B-40C3-B1E5-7578A55421B5}" destId="{AD04ED39-F7CB-41C2-8759-B5055F58DF4B}" srcOrd="0" destOrd="1" presId="urn:diagrams.loki3.com/BracketList"/>
    <dgm:cxn modelId="{3117375E-A348-48D1-842E-46881BF0B325}" srcId="{B6D9DE15-697B-42C2-B6A1-CE31260EED93}" destId="{EFFC8EA1-9CBA-4F83-ACD3-B47C70AABA05}" srcOrd="1" destOrd="0" parTransId="{17258F3F-346E-4D8C-9139-3DDC91EF7810}" sibTransId="{6A0BEDB3-F2B1-4A40-80D6-0678FCE7CC25}"/>
    <dgm:cxn modelId="{E00A9043-4497-4E56-9B54-F8722BEC84B1}" srcId="{42D71409-67F9-455C-8C6D-716D284AAA6B}" destId="{0DED3FC2-04BD-44B7-B2AF-E566BD15F328}" srcOrd="0" destOrd="0" parTransId="{45D48F72-95C8-4D92-A152-1C625E06144D}" sibTransId="{7081B858-143B-4F66-B66E-E56CC17E1025}"/>
    <dgm:cxn modelId="{A479C645-400F-4606-82FF-65F38F809232}" srcId="{EE62A4F6-4AC4-435B-990E-81A71CE8CAC7}" destId="{790B7C2F-497B-40C3-B1E5-7578A55421B5}" srcOrd="1" destOrd="0" parTransId="{20D2E4C5-82AF-4F23-A7CF-D7F879B06F7E}" sibTransId="{71263BF3-AFE7-4F86-AA57-65D9204B7684}"/>
    <dgm:cxn modelId="{52B4C568-76C3-40AE-B780-62F99376E8FF}" type="presOf" srcId="{90DE464C-EFB4-40D6-929E-49EAC8C61A74}" destId="{84801765-2781-429F-9E98-810B4595344F}" srcOrd="0" destOrd="0" presId="urn:diagrams.loki3.com/BracketList"/>
    <dgm:cxn modelId="{1097E24A-04CC-43FC-8DA6-B7A357698669}" type="presOf" srcId="{EE62A4F6-4AC4-435B-990E-81A71CE8CAC7}" destId="{0208A43C-8EE1-4777-A67D-0A059446A349}" srcOrd="0" destOrd="0" presId="urn:diagrams.loki3.com/BracketList"/>
    <dgm:cxn modelId="{8605E14B-BA5B-461D-933B-A4116C703D39}" type="presOf" srcId="{B11C909C-4BAC-4506-A582-3F735F4205EC}" destId="{45E41BC7-6154-4B35-9FFD-1BC9D3A8D0C5}" srcOrd="0" destOrd="0" presId="urn:diagrams.loki3.com/BracketList"/>
    <dgm:cxn modelId="{FEF4716D-413B-4105-8F84-4A65D6587EA5}" type="presOf" srcId="{0DED3FC2-04BD-44B7-B2AF-E566BD15F328}" destId="{A39910DE-1FAE-4421-A9EC-B6A9ABCC3223}" srcOrd="0" destOrd="0" presId="urn:diagrams.loki3.com/BracketList"/>
    <dgm:cxn modelId="{7495AC50-C9C7-45BE-A1F1-77F1638B3C52}" type="presOf" srcId="{6F90917C-EE85-44B5-8B2B-C02F6F333464}" destId="{AD04ED39-F7CB-41C2-8759-B5055F58DF4B}" srcOrd="0" destOrd="0" presId="urn:diagrams.loki3.com/BracketList"/>
    <dgm:cxn modelId="{94257476-0BC1-45F7-8515-0601010CB26D}" srcId="{02945A89-1D10-460E-AC6F-C8277F0EF532}" destId="{623EB043-8C0B-4DDF-BEDD-8B1B0FE11D7E}" srcOrd="1" destOrd="0" parTransId="{8D408105-55A2-444F-B2D7-C9A909860CE9}" sibTransId="{9FDCB8BD-BB24-41BC-8A84-DE682B6C0A5D}"/>
    <dgm:cxn modelId="{6BA67479-7C7A-4647-BA7A-4D4122D04892}" type="presOf" srcId="{B1A37853-5DB1-425F-9386-D61B890405CF}" destId="{73F7C9D1-91AE-44D0-B01D-010FD4CC5D55}" srcOrd="0" destOrd="0" presId="urn:diagrams.loki3.com/BracketList"/>
    <dgm:cxn modelId="{9BAABE84-A088-4789-A341-22C11B76058D}" srcId="{42D71409-67F9-455C-8C6D-716D284AAA6B}" destId="{7C6DC5D2-378E-4B2C-85C1-C9C6E8FF6F54}" srcOrd="1" destOrd="0" parTransId="{DD1A4CF3-0A7C-443A-9461-674D43D356AC}" sibTransId="{C2CE280D-3F5A-45D7-9687-BDE76BAF31BF}"/>
    <dgm:cxn modelId="{79AB6C9E-0EBE-48D1-9899-3892482C2530}" srcId="{B6D9DE15-697B-42C2-B6A1-CE31260EED93}" destId="{90DE464C-EFB4-40D6-929E-49EAC8C61A74}" srcOrd="0" destOrd="0" parTransId="{F1B863C3-ABDC-477F-9928-1FE67D14A55A}" sibTransId="{7FA995CA-4EC9-48E7-8D73-401B3A7D78B8}"/>
    <dgm:cxn modelId="{3A2CECA6-0C5B-46BB-B7C6-7D37E9D210BD}" srcId="{B9C32B05-62EA-407A-B21C-2310C7945705}" destId="{EE62A4F6-4AC4-435B-990E-81A71CE8CAC7}" srcOrd="2" destOrd="0" parTransId="{F287B947-7343-4FA2-B288-B23A59FFAE31}" sibTransId="{389F9A93-0231-4877-8C41-5D5B8DD7AAC0}"/>
    <dgm:cxn modelId="{40513FB0-F94C-499F-9A0B-9E0341D0A0C2}" srcId="{B9C32B05-62EA-407A-B21C-2310C7945705}" destId="{B6D9DE15-697B-42C2-B6A1-CE31260EED93}" srcOrd="3" destOrd="0" parTransId="{EAC9FC21-5112-4CCF-8070-06ED15ED24ED}" sibTransId="{B605B681-1ACB-4650-8600-F9223ABDDC16}"/>
    <dgm:cxn modelId="{65639BBA-BDA8-4E00-8E0E-748C3E6C1985}" type="presOf" srcId="{623EB043-8C0B-4DDF-BEDD-8B1B0FE11D7E}" destId="{45E41BC7-6154-4B35-9FFD-1BC9D3A8D0C5}" srcOrd="0" destOrd="1" presId="urn:diagrams.loki3.com/BracketList"/>
    <dgm:cxn modelId="{E2DAB0CD-15D7-464E-A162-0A60E504C96A}" srcId="{F66099B6-DBBD-4AB0-82D2-877B80F846F7}" destId="{B1A37853-5DB1-425F-9386-D61B890405CF}" srcOrd="0" destOrd="0" parTransId="{B284BF18-ACA8-4249-8493-6543832F4AB7}" sibTransId="{30C3EAC5-032A-4077-80B4-E7B04676A1DC}"/>
    <dgm:cxn modelId="{C630F0D4-660A-4580-8B6A-D70E92D73D1E}" srcId="{F66099B6-DBBD-4AB0-82D2-877B80F846F7}" destId="{DB0AF639-B1D0-400F-8771-95D62C110D8E}" srcOrd="1" destOrd="0" parTransId="{7B481575-E8FF-4608-B515-5C078D497582}" sibTransId="{F108F7F1-BEFB-4BDF-AB15-002F30595270}"/>
    <dgm:cxn modelId="{E6AD14DE-CDEF-4431-B157-4823C26EC51F}" type="presOf" srcId="{B9C32B05-62EA-407A-B21C-2310C7945705}" destId="{647FD396-6A18-4527-A621-E66D880562ED}" srcOrd="0" destOrd="0" presId="urn:diagrams.loki3.com/BracketList"/>
    <dgm:cxn modelId="{4009BFE9-0D84-47C7-A5CD-AACF865920E1}" type="presOf" srcId="{B6D9DE15-697B-42C2-B6A1-CE31260EED93}" destId="{CCE372F8-A734-4349-9ED6-2703D53D4161}" srcOrd="0" destOrd="0" presId="urn:diagrams.loki3.com/BracketList"/>
    <dgm:cxn modelId="{BE2250FE-D73B-4C48-8C93-9F2FE03387E9}" srcId="{B9C32B05-62EA-407A-B21C-2310C7945705}" destId="{02945A89-1D10-460E-AC6F-C8277F0EF532}" srcOrd="4" destOrd="0" parTransId="{6F8C3CEE-FEE3-4D77-B707-A6B283128F4A}" sibTransId="{D63F6889-0CC7-4574-975F-A0114273E421}"/>
    <dgm:cxn modelId="{6C993CC2-49DD-4501-8DA3-6BECEF183E54}" type="presParOf" srcId="{647FD396-6A18-4527-A621-E66D880562ED}" destId="{C743A22E-052F-4A55-90B7-85BD1DAEEE72}" srcOrd="0" destOrd="0" presId="urn:diagrams.loki3.com/BracketList"/>
    <dgm:cxn modelId="{F5FB352B-CCE9-486D-B60D-0E3D47903C95}" type="presParOf" srcId="{C743A22E-052F-4A55-90B7-85BD1DAEEE72}" destId="{1AF1A4A6-8FEF-47D0-869B-6AE6412FB719}" srcOrd="0" destOrd="0" presId="urn:diagrams.loki3.com/BracketList"/>
    <dgm:cxn modelId="{02CEE91B-7232-43F5-B42F-5B66C6B611F0}" type="presParOf" srcId="{C743A22E-052F-4A55-90B7-85BD1DAEEE72}" destId="{D02A5D66-2A22-4ED3-B177-A2F4E2622DB5}" srcOrd="1" destOrd="0" presId="urn:diagrams.loki3.com/BracketList"/>
    <dgm:cxn modelId="{3ECE57C7-8AB4-49BE-AFF0-97033659F67E}" type="presParOf" srcId="{C743A22E-052F-4A55-90B7-85BD1DAEEE72}" destId="{66728555-C21D-4AFB-B8C0-1A1C5F11343E}" srcOrd="2" destOrd="0" presId="urn:diagrams.loki3.com/BracketList"/>
    <dgm:cxn modelId="{F0B8EFB3-15C3-4A42-8BC4-1725023EDBB6}" type="presParOf" srcId="{C743A22E-052F-4A55-90B7-85BD1DAEEE72}" destId="{A39910DE-1FAE-4421-A9EC-B6A9ABCC3223}" srcOrd="3" destOrd="0" presId="urn:diagrams.loki3.com/BracketList"/>
    <dgm:cxn modelId="{73777B32-A894-4078-9278-9E2FA5A15D33}" type="presParOf" srcId="{647FD396-6A18-4527-A621-E66D880562ED}" destId="{71152901-8C84-47C8-B377-3C8EBFAB6D81}" srcOrd="1" destOrd="0" presId="urn:diagrams.loki3.com/BracketList"/>
    <dgm:cxn modelId="{54A5065B-B6EA-4682-94AF-BD60F8729554}" type="presParOf" srcId="{647FD396-6A18-4527-A621-E66D880562ED}" destId="{8750A980-86C5-47D0-B0E9-7690D49B25CF}" srcOrd="2" destOrd="0" presId="urn:diagrams.loki3.com/BracketList"/>
    <dgm:cxn modelId="{D5237701-44B8-4BBE-A326-B67EE857727E}" type="presParOf" srcId="{8750A980-86C5-47D0-B0E9-7690D49B25CF}" destId="{0D80AC4A-A6CE-4186-B663-EFB90A3F36E0}" srcOrd="0" destOrd="0" presId="urn:diagrams.loki3.com/BracketList"/>
    <dgm:cxn modelId="{BAB84049-3AED-4A8B-9162-7D534AB88FA9}" type="presParOf" srcId="{8750A980-86C5-47D0-B0E9-7690D49B25CF}" destId="{A60F9A32-BC07-4AF0-AF35-E1CDCE768195}" srcOrd="1" destOrd="0" presId="urn:diagrams.loki3.com/BracketList"/>
    <dgm:cxn modelId="{FBA3A64B-C126-44DD-BC68-28D9D5218A13}" type="presParOf" srcId="{8750A980-86C5-47D0-B0E9-7690D49B25CF}" destId="{7468B22C-0820-4D14-84E2-1A6D63B1679F}" srcOrd="2" destOrd="0" presId="urn:diagrams.loki3.com/BracketList"/>
    <dgm:cxn modelId="{A0B7B05B-2181-4A5D-A34E-7E9A2BD76CD5}" type="presParOf" srcId="{8750A980-86C5-47D0-B0E9-7690D49B25CF}" destId="{73F7C9D1-91AE-44D0-B01D-010FD4CC5D55}" srcOrd="3" destOrd="0" presId="urn:diagrams.loki3.com/BracketList"/>
    <dgm:cxn modelId="{13319EDB-1399-44DB-B60D-D3EB9BBF65F4}" type="presParOf" srcId="{647FD396-6A18-4527-A621-E66D880562ED}" destId="{9D353BCD-9A3E-4E6C-AF0F-496BACFD5450}" srcOrd="3" destOrd="0" presId="urn:diagrams.loki3.com/BracketList"/>
    <dgm:cxn modelId="{ECD69E20-75E6-4391-84FA-F3650D7329EB}" type="presParOf" srcId="{647FD396-6A18-4527-A621-E66D880562ED}" destId="{85B46F76-FDAB-42B0-BCED-BEEC2D6BBCD0}" srcOrd="4" destOrd="0" presId="urn:diagrams.loki3.com/BracketList"/>
    <dgm:cxn modelId="{724E9D97-6FBC-4092-911C-BD416A9D1E92}" type="presParOf" srcId="{85B46F76-FDAB-42B0-BCED-BEEC2D6BBCD0}" destId="{0208A43C-8EE1-4777-A67D-0A059446A349}" srcOrd="0" destOrd="0" presId="urn:diagrams.loki3.com/BracketList"/>
    <dgm:cxn modelId="{6D50281E-EF90-46A9-8838-A8C352FFB010}" type="presParOf" srcId="{85B46F76-FDAB-42B0-BCED-BEEC2D6BBCD0}" destId="{0A79E584-77A8-4302-B9EC-035C8DF38F0D}" srcOrd="1" destOrd="0" presId="urn:diagrams.loki3.com/BracketList"/>
    <dgm:cxn modelId="{CBED7891-F01E-4904-A252-268D6D772D1C}" type="presParOf" srcId="{85B46F76-FDAB-42B0-BCED-BEEC2D6BBCD0}" destId="{F8257599-DF5A-4DBE-8D62-FA6DB929A9D7}" srcOrd="2" destOrd="0" presId="urn:diagrams.loki3.com/BracketList"/>
    <dgm:cxn modelId="{710A4DE9-5E32-4D9C-8E3B-4ADA17548649}" type="presParOf" srcId="{85B46F76-FDAB-42B0-BCED-BEEC2D6BBCD0}" destId="{AD04ED39-F7CB-41C2-8759-B5055F58DF4B}" srcOrd="3" destOrd="0" presId="urn:diagrams.loki3.com/BracketList"/>
    <dgm:cxn modelId="{70CDEB30-B8AD-4EA4-BA2D-DAE36880A162}" type="presParOf" srcId="{647FD396-6A18-4527-A621-E66D880562ED}" destId="{25686AF9-0B37-43EF-BBD5-85EB68E3DB6E}" srcOrd="5" destOrd="0" presId="urn:diagrams.loki3.com/BracketList"/>
    <dgm:cxn modelId="{C2C7550C-D83A-448F-8598-FBCD551F2C26}" type="presParOf" srcId="{647FD396-6A18-4527-A621-E66D880562ED}" destId="{17D5E19A-98C3-4C66-BC28-B418F94F6685}" srcOrd="6" destOrd="0" presId="urn:diagrams.loki3.com/BracketList"/>
    <dgm:cxn modelId="{D2A29F0E-DC40-40E4-8B22-DD73B8AAFFF6}" type="presParOf" srcId="{17D5E19A-98C3-4C66-BC28-B418F94F6685}" destId="{CCE372F8-A734-4349-9ED6-2703D53D4161}" srcOrd="0" destOrd="0" presId="urn:diagrams.loki3.com/BracketList"/>
    <dgm:cxn modelId="{75106B38-9096-44D9-94F8-C489EE839823}" type="presParOf" srcId="{17D5E19A-98C3-4C66-BC28-B418F94F6685}" destId="{F95A7D52-A902-42DB-94C6-50F27FD3E3A4}" srcOrd="1" destOrd="0" presId="urn:diagrams.loki3.com/BracketList"/>
    <dgm:cxn modelId="{AD68D7C0-E101-4B68-A195-565A27F6C903}" type="presParOf" srcId="{17D5E19A-98C3-4C66-BC28-B418F94F6685}" destId="{D4B0EF0E-AE61-4DA3-B311-CB5A9200199A}" srcOrd="2" destOrd="0" presId="urn:diagrams.loki3.com/BracketList"/>
    <dgm:cxn modelId="{F15EF088-B776-467F-8A70-654581B8CD4E}" type="presParOf" srcId="{17D5E19A-98C3-4C66-BC28-B418F94F6685}" destId="{84801765-2781-429F-9E98-810B4595344F}" srcOrd="3" destOrd="0" presId="urn:diagrams.loki3.com/BracketList"/>
    <dgm:cxn modelId="{A257A64E-D9F2-4A39-8A1F-9E02A245D19F}" type="presParOf" srcId="{647FD396-6A18-4527-A621-E66D880562ED}" destId="{E7FB8D75-12C5-4163-9D50-119B72DC5D41}" srcOrd="7" destOrd="0" presId="urn:diagrams.loki3.com/BracketList"/>
    <dgm:cxn modelId="{7A46D767-4C28-46A8-9C1D-2A876F50FCEB}" type="presParOf" srcId="{647FD396-6A18-4527-A621-E66D880562ED}" destId="{1C7730BA-8E86-4283-A6C2-CB0B069127F1}" srcOrd="8" destOrd="0" presId="urn:diagrams.loki3.com/BracketList"/>
    <dgm:cxn modelId="{5698BF55-8338-495B-B4AF-67604C147F79}" type="presParOf" srcId="{1C7730BA-8E86-4283-A6C2-CB0B069127F1}" destId="{63EE59EC-FB57-48BB-9EEB-DE1346C06AC5}" srcOrd="0" destOrd="0" presId="urn:diagrams.loki3.com/BracketList"/>
    <dgm:cxn modelId="{3F9C574B-FAE4-4C23-B59E-41F48D11558D}" type="presParOf" srcId="{1C7730BA-8E86-4283-A6C2-CB0B069127F1}" destId="{5CAFAAEE-9D1B-45B2-B91B-0DBDD893AF10}" srcOrd="1" destOrd="0" presId="urn:diagrams.loki3.com/BracketList"/>
    <dgm:cxn modelId="{D61CCE5C-8E2C-4B40-A0C7-EAF056696E67}" type="presParOf" srcId="{1C7730BA-8E86-4283-A6C2-CB0B069127F1}" destId="{1858A968-5FE3-4714-B3B1-9AFC930E0136}" srcOrd="2" destOrd="0" presId="urn:diagrams.loki3.com/BracketList"/>
    <dgm:cxn modelId="{D89673D6-DD46-43FE-949E-0ADDA27FF14C}" type="presParOf" srcId="{1C7730BA-8E86-4283-A6C2-CB0B069127F1}" destId="{45E41BC7-6154-4B35-9FFD-1BC9D3A8D0C5}" srcOrd="3" destOrd="0" presId="urn:diagrams.loki3.com/Bracket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C32B05-62EA-407A-B21C-2310C7945705}" type="doc">
      <dgm:prSet loTypeId="urn:microsoft.com/office/officeart/2005/8/layout/matrix3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EA7219F-BDB2-48EB-9EEB-3133522D132E}">
      <dgm:prSet phldrT="[Text]" custT="1"/>
      <dgm:spPr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Bank Verification</a:t>
          </a:r>
        </a:p>
      </dgm:t>
    </dgm:pt>
    <dgm:pt modelId="{3EE8403A-CB7C-4815-85BD-AEBCAEB71B37}" type="parTrans" cxnId="{58AD7EEF-D408-406B-87EE-4691D4C30668}">
      <dgm:prSet/>
      <dgm:spPr/>
      <dgm:t>
        <a:bodyPr/>
        <a:lstStyle/>
        <a:p>
          <a:endParaRPr lang="en-US"/>
        </a:p>
      </dgm:t>
    </dgm:pt>
    <dgm:pt modelId="{C94B7947-85DC-4B21-BB99-DF8438356F98}" type="sibTrans" cxnId="{58AD7EEF-D408-406B-87EE-4691D4C30668}">
      <dgm:prSet/>
      <dgm:spPr/>
      <dgm:t>
        <a:bodyPr/>
        <a:lstStyle/>
        <a:p>
          <a:endParaRPr lang="en-US"/>
        </a:p>
      </dgm:t>
    </dgm:pt>
    <dgm:pt modelId="{F9809803-8205-4668-AB20-EEC6A85F5583}">
      <dgm:prSet phldrT="[Text]" custT="1"/>
      <dgm:spPr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iScore</a:t>
          </a:r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Check (Automated if possible)</a:t>
          </a:r>
        </a:p>
      </dgm:t>
    </dgm:pt>
    <dgm:pt modelId="{54C821C4-D9E1-4465-9133-E900C54484EA}" type="parTrans" cxnId="{8E13EEDE-0C97-442A-8BAF-A4E11581564A}">
      <dgm:prSet/>
      <dgm:spPr/>
      <dgm:t>
        <a:bodyPr/>
        <a:lstStyle/>
        <a:p>
          <a:endParaRPr lang="en-US"/>
        </a:p>
      </dgm:t>
    </dgm:pt>
    <dgm:pt modelId="{EB9401EF-1736-4307-9AF3-D7A0B75728C8}" type="sibTrans" cxnId="{8E13EEDE-0C97-442A-8BAF-A4E11581564A}">
      <dgm:prSet/>
      <dgm:spPr/>
      <dgm:t>
        <a:bodyPr/>
        <a:lstStyle/>
        <a:p>
          <a:endParaRPr lang="en-US"/>
        </a:p>
      </dgm:t>
    </dgm:pt>
    <dgm:pt modelId="{6D4FCB9C-C2FE-42B7-88B5-84087BFBD9CD}">
      <dgm:prSet custT="1"/>
      <dgm:spPr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Uploaded Document verification By Humans</a:t>
          </a:r>
        </a:p>
      </dgm:t>
    </dgm:pt>
    <dgm:pt modelId="{AC0004C0-F0D4-4E15-812C-D710DC10DBB5}" type="parTrans" cxnId="{53E4AFF0-F2E6-4974-B73C-40BA51C085E8}">
      <dgm:prSet/>
      <dgm:spPr/>
      <dgm:t>
        <a:bodyPr/>
        <a:lstStyle/>
        <a:p>
          <a:endParaRPr lang="en-US"/>
        </a:p>
      </dgm:t>
    </dgm:pt>
    <dgm:pt modelId="{4E8CDA16-D8F7-4472-B91B-803145B48989}" type="sibTrans" cxnId="{53E4AFF0-F2E6-4974-B73C-40BA51C085E8}">
      <dgm:prSet/>
      <dgm:spPr/>
      <dgm:t>
        <a:bodyPr/>
        <a:lstStyle/>
        <a:p>
          <a:endParaRPr lang="en-US"/>
        </a:p>
      </dgm:t>
    </dgm:pt>
    <dgm:pt modelId="{C07A8A92-1B03-49A3-BCDE-715A892B5129}">
      <dgm:prSet phldrT="[Text]" custT="1"/>
      <dgm:spPr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Internal Workflow/API</a:t>
          </a:r>
        </a:p>
      </dgm:t>
    </dgm:pt>
    <dgm:pt modelId="{555C2520-9F63-4C44-B6FA-F3626E9B3983}" type="parTrans" cxnId="{02F482EE-6568-434C-8697-1EC3ECDACEB0}">
      <dgm:prSet/>
      <dgm:spPr/>
      <dgm:t>
        <a:bodyPr/>
        <a:lstStyle/>
        <a:p>
          <a:endParaRPr lang="en-US"/>
        </a:p>
      </dgm:t>
    </dgm:pt>
    <dgm:pt modelId="{511825B3-84CA-43E9-AD49-5516476D4B86}" type="sibTrans" cxnId="{02F482EE-6568-434C-8697-1EC3ECDACEB0}">
      <dgm:prSet/>
      <dgm:spPr/>
      <dgm:t>
        <a:bodyPr/>
        <a:lstStyle/>
        <a:p>
          <a:endParaRPr lang="en-US"/>
        </a:p>
      </dgm:t>
    </dgm:pt>
    <dgm:pt modelId="{43C0C929-C691-4443-AC3E-33FAE4FAA0E8}">
      <dgm:prSet phldrT="[Text]" custT="1"/>
      <dgm:spPr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Either use STP API</a:t>
          </a:r>
        </a:p>
      </dgm:t>
    </dgm:pt>
    <dgm:pt modelId="{09D3717E-3806-4D35-8396-5DFA482E724B}" type="parTrans" cxnId="{E9D10F1E-A417-47F1-99E7-2D3E6C798905}">
      <dgm:prSet/>
      <dgm:spPr/>
      <dgm:t>
        <a:bodyPr/>
        <a:lstStyle/>
        <a:p>
          <a:endParaRPr lang="en-US"/>
        </a:p>
      </dgm:t>
    </dgm:pt>
    <dgm:pt modelId="{FD31B820-C7A1-4B8E-9C14-CCAD913BC41C}" type="sibTrans" cxnId="{E9D10F1E-A417-47F1-99E7-2D3E6C798905}">
      <dgm:prSet/>
      <dgm:spPr/>
      <dgm:t>
        <a:bodyPr/>
        <a:lstStyle/>
        <a:p>
          <a:endParaRPr lang="en-US"/>
        </a:p>
      </dgm:t>
    </dgm:pt>
    <dgm:pt modelId="{6135800C-859B-499E-B012-CB1593E26B85}">
      <dgm:prSet custT="1"/>
      <dgm:spPr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Integrate with CRM or other workflow System</a:t>
          </a:r>
        </a:p>
      </dgm:t>
    </dgm:pt>
    <dgm:pt modelId="{979B21BD-29CF-4DC9-8D40-D079EDC3ED28}" type="parTrans" cxnId="{0C1B45BB-AA8E-4990-AB85-C39B5F01EC2D}">
      <dgm:prSet/>
      <dgm:spPr/>
      <dgm:t>
        <a:bodyPr/>
        <a:lstStyle/>
        <a:p>
          <a:endParaRPr lang="en-US"/>
        </a:p>
      </dgm:t>
    </dgm:pt>
    <dgm:pt modelId="{C30C1C87-2702-4029-AE2F-0706EB4FF5FC}" type="sibTrans" cxnId="{0C1B45BB-AA8E-4990-AB85-C39B5F01EC2D}">
      <dgm:prSet/>
      <dgm:spPr/>
      <dgm:t>
        <a:bodyPr/>
        <a:lstStyle/>
        <a:p>
          <a:endParaRPr lang="en-US"/>
        </a:p>
      </dgm:t>
    </dgm:pt>
    <dgm:pt modelId="{70191ED2-0155-4D4B-B5DA-816A35DA3FDE}">
      <dgm:prSet custT="1"/>
      <dgm:spPr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Integrate using RPA Systems</a:t>
          </a:r>
        </a:p>
      </dgm:t>
    </dgm:pt>
    <dgm:pt modelId="{C549DE31-84FB-486F-9D87-0D50385F03D6}" type="parTrans" cxnId="{686A012A-05A0-4DA4-BAF6-F9A6EFBE734A}">
      <dgm:prSet/>
      <dgm:spPr/>
      <dgm:t>
        <a:bodyPr/>
        <a:lstStyle/>
        <a:p>
          <a:endParaRPr lang="en-US"/>
        </a:p>
      </dgm:t>
    </dgm:pt>
    <dgm:pt modelId="{2219E8D0-CAAC-4EBB-B8CD-0E16FA53764F}" type="sibTrans" cxnId="{686A012A-05A0-4DA4-BAF6-F9A6EFBE734A}">
      <dgm:prSet/>
      <dgm:spPr/>
      <dgm:t>
        <a:bodyPr/>
        <a:lstStyle/>
        <a:p>
          <a:endParaRPr lang="en-US"/>
        </a:p>
      </dgm:t>
    </dgm:pt>
    <dgm:pt modelId="{240F01C9-36A1-4EEA-8575-B53DD9CE3517}">
      <dgm:prSet custT="1"/>
      <dgm:spPr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Totally offline</a:t>
          </a:r>
        </a:p>
      </dgm:t>
    </dgm:pt>
    <dgm:pt modelId="{938ADBBE-9E70-4042-9883-8691EE826F98}" type="parTrans" cxnId="{36860F89-6722-4402-A393-1CFEDE53780A}">
      <dgm:prSet/>
      <dgm:spPr/>
      <dgm:t>
        <a:bodyPr/>
        <a:lstStyle/>
        <a:p>
          <a:endParaRPr lang="en-US"/>
        </a:p>
      </dgm:t>
    </dgm:pt>
    <dgm:pt modelId="{2BF5138B-B9CF-4A20-A38A-2201C7ADF0B3}" type="sibTrans" cxnId="{36860F89-6722-4402-A393-1CFEDE53780A}">
      <dgm:prSet/>
      <dgm:spPr/>
      <dgm:t>
        <a:bodyPr/>
        <a:lstStyle/>
        <a:p>
          <a:endParaRPr lang="en-US"/>
        </a:p>
      </dgm:t>
    </dgm:pt>
    <dgm:pt modelId="{4588245B-0E03-4A2B-BCD1-EED3359281E8}">
      <dgm:prSet phldrT="[Text]" custT="1"/>
      <dgm:spPr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algn="l"/>
          <a:r>
            <a:rPr lang="id-ID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Two way Deal Discussion/Chat</a:t>
          </a:r>
          <a:endParaRPr lang="en-US" sz="24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72A45A-837D-49E5-A075-147A6D5A1835}" type="parTrans" cxnId="{A1938011-2ED2-432F-99EB-CD46A18CB04A}">
      <dgm:prSet/>
      <dgm:spPr/>
      <dgm:t>
        <a:bodyPr/>
        <a:lstStyle/>
        <a:p>
          <a:endParaRPr lang="en-US"/>
        </a:p>
      </dgm:t>
    </dgm:pt>
    <dgm:pt modelId="{9189A410-CB28-45C4-A340-0B1779B49555}" type="sibTrans" cxnId="{A1938011-2ED2-432F-99EB-CD46A18CB04A}">
      <dgm:prSet/>
      <dgm:spPr/>
      <dgm:t>
        <a:bodyPr/>
        <a:lstStyle/>
        <a:p>
          <a:endParaRPr lang="en-US"/>
        </a:p>
      </dgm:t>
    </dgm:pt>
    <dgm:pt modelId="{ED0B417B-6449-4C89-8AD5-6384162881DC}">
      <dgm:prSet phldrT="[Text]" custT="1"/>
      <dgm:spPr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algn="l" rtl="0"/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Two way Messages with Bank on Application </a:t>
          </a:r>
        </a:p>
      </dgm:t>
    </dgm:pt>
    <dgm:pt modelId="{C519B4F2-C8F9-4516-80A3-BDA690A8EBFC}" type="parTrans" cxnId="{6FE5E415-49A3-4672-AA9D-12620B24DA26}">
      <dgm:prSet/>
      <dgm:spPr/>
      <dgm:t>
        <a:bodyPr/>
        <a:lstStyle/>
        <a:p>
          <a:endParaRPr lang="en-US"/>
        </a:p>
      </dgm:t>
    </dgm:pt>
    <dgm:pt modelId="{7B2A26AE-9E3F-4285-8423-2BFA36FFE220}" type="sibTrans" cxnId="{6FE5E415-49A3-4672-AA9D-12620B24DA26}">
      <dgm:prSet/>
      <dgm:spPr/>
      <dgm:t>
        <a:bodyPr/>
        <a:lstStyle/>
        <a:p>
          <a:endParaRPr lang="en-US"/>
        </a:p>
      </dgm:t>
    </dgm:pt>
    <dgm:pt modelId="{A32C1AD5-89F5-45DA-8F38-62CFBFDC738C}">
      <dgm:prSet custT="1"/>
      <dgm:spPr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algn="l" rtl="0"/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can ask about his application</a:t>
          </a:r>
        </a:p>
      </dgm:t>
    </dgm:pt>
    <dgm:pt modelId="{2D2DEDF6-957A-4206-9A56-0F3D10E905E3}" type="parTrans" cxnId="{31CA0B5A-59DC-4ED6-B9A4-51E6F35B9C63}">
      <dgm:prSet/>
      <dgm:spPr/>
      <dgm:t>
        <a:bodyPr/>
        <a:lstStyle/>
        <a:p>
          <a:endParaRPr lang="en-US"/>
        </a:p>
      </dgm:t>
    </dgm:pt>
    <dgm:pt modelId="{C6838E42-359B-4627-A470-75DCAAC56B6C}" type="sibTrans" cxnId="{31CA0B5A-59DC-4ED6-B9A4-51E6F35B9C63}">
      <dgm:prSet/>
      <dgm:spPr/>
      <dgm:t>
        <a:bodyPr/>
        <a:lstStyle/>
        <a:p>
          <a:endParaRPr lang="en-US"/>
        </a:p>
      </dgm:t>
    </dgm:pt>
    <dgm:pt modelId="{5C18CF4C-31F2-4F1E-89B7-39C706E77C28}">
      <dgm:prSet custT="1"/>
      <dgm:spPr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algn="l" rtl="0"/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Bank can ask for more documents or request to complete process</a:t>
          </a:r>
        </a:p>
      </dgm:t>
    </dgm:pt>
    <dgm:pt modelId="{CC9F331D-B897-4CE9-A1E8-6062F225580F}" type="parTrans" cxnId="{80DBD41B-FD15-4DE7-87E9-60F6769C457E}">
      <dgm:prSet/>
      <dgm:spPr/>
      <dgm:t>
        <a:bodyPr/>
        <a:lstStyle/>
        <a:p>
          <a:endParaRPr lang="en-US"/>
        </a:p>
      </dgm:t>
    </dgm:pt>
    <dgm:pt modelId="{5C08EDBF-9C3A-4E97-8F6C-549F604BD165}" type="sibTrans" cxnId="{80DBD41B-FD15-4DE7-87E9-60F6769C457E}">
      <dgm:prSet/>
      <dgm:spPr/>
      <dgm:t>
        <a:bodyPr/>
        <a:lstStyle/>
        <a:p>
          <a:endParaRPr lang="en-US"/>
        </a:p>
      </dgm:t>
    </dgm:pt>
    <dgm:pt modelId="{5F0DF8C8-D4E9-48D5-963F-D681A5BFFDEE}">
      <dgm:prSet phldrT="[Text]" custT="1"/>
      <dgm:spPr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Signature </a:t>
          </a:r>
        </a:p>
      </dgm:t>
    </dgm:pt>
    <dgm:pt modelId="{F6E5C397-EFA0-41CB-90D6-C354FAC1A878}" type="parTrans" cxnId="{2F3E0AB1-11F4-4C46-A7B5-86C62E58B985}">
      <dgm:prSet/>
      <dgm:spPr/>
      <dgm:t>
        <a:bodyPr/>
        <a:lstStyle/>
        <a:p>
          <a:endParaRPr lang="en-US"/>
        </a:p>
      </dgm:t>
    </dgm:pt>
    <dgm:pt modelId="{85E13C41-82AD-49C3-BA87-3BBE9FFB3963}" type="sibTrans" cxnId="{2F3E0AB1-11F4-4C46-A7B5-86C62E58B985}">
      <dgm:prSet/>
      <dgm:spPr/>
      <dgm:t>
        <a:bodyPr/>
        <a:lstStyle/>
        <a:p>
          <a:endParaRPr lang="en-US"/>
        </a:p>
      </dgm:t>
    </dgm:pt>
    <dgm:pt modelId="{7DDFE6F0-192D-45DE-B279-48369B423EF7}">
      <dgm:prSet phldrT="[Text]" custT="1"/>
      <dgm:spPr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When all is Ready and need Originals and/or Customer Ink Signature </a:t>
          </a:r>
        </a:p>
      </dgm:t>
    </dgm:pt>
    <dgm:pt modelId="{70A778EF-7DAF-4570-AAC5-D699FA339AB5}" type="parTrans" cxnId="{0CF306F7-1CD2-42AC-B6FF-3BE79920D597}">
      <dgm:prSet/>
      <dgm:spPr/>
      <dgm:t>
        <a:bodyPr/>
        <a:lstStyle/>
        <a:p>
          <a:endParaRPr lang="en-US"/>
        </a:p>
      </dgm:t>
    </dgm:pt>
    <dgm:pt modelId="{2015253B-5D30-4BB8-A7A3-D9F2B9D21B75}" type="sibTrans" cxnId="{0CF306F7-1CD2-42AC-B6FF-3BE79920D597}">
      <dgm:prSet/>
      <dgm:spPr/>
      <dgm:t>
        <a:bodyPr/>
        <a:lstStyle/>
        <a:p>
          <a:endParaRPr lang="en-US"/>
        </a:p>
      </dgm:t>
    </dgm:pt>
    <dgm:pt modelId="{C9CA4349-F099-4883-AA5F-8186FE142AB1}" type="pres">
      <dgm:prSet presAssocID="{B9C32B05-62EA-407A-B21C-2310C7945705}" presName="matrix" presStyleCnt="0">
        <dgm:presLayoutVars>
          <dgm:chMax val="1"/>
          <dgm:dir/>
          <dgm:resizeHandles val="exact"/>
        </dgm:presLayoutVars>
      </dgm:prSet>
      <dgm:spPr/>
    </dgm:pt>
    <dgm:pt modelId="{E0E82C73-59F6-43D2-82C0-20167ED4D3E6}" type="pres">
      <dgm:prSet presAssocID="{B9C32B05-62EA-407A-B21C-2310C7945705}" presName="diamond" presStyleLbl="bgShp" presStyleIdx="0" presStyleCnt="1" custScaleX="146371"/>
      <dgm:spPr>
        <a:solidFill>
          <a:schemeClr val="tx2">
            <a:lumMod val="85000"/>
          </a:schemeClr>
        </a:solidFill>
      </dgm:spPr>
    </dgm:pt>
    <dgm:pt modelId="{49B75420-437D-42E1-86E5-3DACD5FA1A2A}" type="pres">
      <dgm:prSet presAssocID="{B9C32B05-62EA-407A-B21C-2310C7945705}" presName="quad1" presStyleLbl="node1" presStyleIdx="0" presStyleCnt="4" custScaleX="151181" custScaleY="107659" custLinFactNeighborX="-23277">
        <dgm:presLayoutVars>
          <dgm:chMax val="0"/>
          <dgm:chPref val="0"/>
          <dgm:bulletEnabled val="1"/>
        </dgm:presLayoutVars>
      </dgm:prSet>
      <dgm:spPr/>
    </dgm:pt>
    <dgm:pt modelId="{F0BF9AAB-0341-4C91-8567-E662902B81F2}" type="pres">
      <dgm:prSet presAssocID="{B9C32B05-62EA-407A-B21C-2310C7945705}" presName="quad2" presStyleLbl="node1" presStyleIdx="1" presStyleCnt="4" custScaleX="151181" custScaleY="107659" custLinFactNeighborX="22663">
        <dgm:presLayoutVars>
          <dgm:chMax val="0"/>
          <dgm:chPref val="0"/>
          <dgm:bulletEnabled val="1"/>
        </dgm:presLayoutVars>
      </dgm:prSet>
      <dgm:spPr/>
    </dgm:pt>
    <dgm:pt modelId="{52C03680-7487-4C47-AC49-72BB5F3980AC}" type="pres">
      <dgm:prSet presAssocID="{B9C32B05-62EA-407A-B21C-2310C7945705}" presName="quad3" presStyleLbl="node1" presStyleIdx="2" presStyleCnt="4" custScaleX="151181" custScaleY="107659" custLinFactNeighborX="-23277" custLinFactNeighborY="1226">
        <dgm:presLayoutVars>
          <dgm:chMax val="0"/>
          <dgm:chPref val="0"/>
          <dgm:bulletEnabled val="1"/>
        </dgm:presLayoutVars>
      </dgm:prSet>
      <dgm:spPr/>
    </dgm:pt>
    <dgm:pt modelId="{9E0BFD25-7085-484C-BD18-872A771E42D1}" type="pres">
      <dgm:prSet presAssocID="{B9C32B05-62EA-407A-B21C-2310C7945705}" presName="quad4" presStyleLbl="node1" presStyleIdx="3" presStyleCnt="4" custScaleX="151181" custScaleY="107659" custLinFactNeighborX="22663" custLinFactNeighborY="1226">
        <dgm:presLayoutVars>
          <dgm:chMax val="0"/>
          <dgm:chPref val="0"/>
          <dgm:bulletEnabled val="1"/>
        </dgm:presLayoutVars>
      </dgm:prSet>
      <dgm:spPr/>
    </dgm:pt>
  </dgm:ptLst>
  <dgm:cxnLst>
    <dgm:cxn modelId="{8FB4A600-A851-431B-AD8B-3687B60CB7E2}" type="presOf" srcId="{43C0C929-C691-4443-AC3E-33FAE4FAA0E8}" destId="{F0BF9AAB-0341-4C91-8567-E662902B81F2}" srcOrd="0" destOrd="1" presId="urn:microsoft.com/office/officeart/2005/8/layout/matrix3"/>
    <dgm:cxn modelId="{D6098505-285C-444B-8573-2B5C29C4A6F6}" type="presOf" srcId="{A32C1AD5-89F5-45DA-8F38-62CFBFDC738C}" destId="{52C03680-7487-4C47-AC49-72BB5F3980AC}" srcOrd="0" destOrd="2" presId="urn:microsoft.com/office/officeart/2005/8/layout/matrix3"/>
    <dgm:cxn modelId="{A1938011-2ED2-432F-99EB-CD46A18CB04A}" srcId="{B9C32B05-62EA-407A-B21C-2310C7945705}" destId="{4588245B-0E03-4A2B-BCD1-EED3359281E8}" srcOrd="2" destOrd="0" parTransId="{0272A45A-837D-49E5-A075-147A6D5A1835}" sibTransId="{9189A410-CB28-45C4-A340-0B1779B49555}"/>
    <dgm:cxn modelId="{6FE5E415-49A3-4672-AA9D-12620B24DA26}" srcId="{4588245B-0E03-4A2B-BCD1-EED3359281E8}" destId="{ED0B417B-6449-4C89-8AD5-6384162881DC}" srcOrd="0" destOrd="0" parTransId="{C519B4F2-C8F9-4516-80A3-BDA690A8EBFC}" sibTransId="{7B2A26AE-9E3F-4285-8423-2BFA36FFE220}"/>
    <dgm:cxn modelId="{6EA82718-6457-4E71-A448-A4552C6DABA7}" type="presOf" srcId="{B9C32B05-62EA-407A-B21C-2310C7945705}" destId="{C9CA4349-F099-4883-AA5F-8186FE142AB1}" srcOrd="0" destOrd="0" presId="urn:microsoft.com/office/officeart/2005/8/layout/matrix3"/>
    <dgm:cxn modelId="{80DBD41B-FD15-4DE7-87E9-60F6769C457E}" srcId="{4588245B-0E03-4A2B-BCD1-EED3359281E8}" destId="{5C18CF4C-31F2-4F1E-89B7-39C706E77C28}" srcOrd="2" destOrd="0" parTransId="{CC9F331D-B897-4CE9-A1E8-6062F225580F}" sibTransId="{5C08EDBF-9C3A-4E97-8F6C-549F604BD165}"/>
    <dgm:cxn modelId="{E9D10F1E-A417-47F1-99E7-2D3E6C798905}" srcId="{C07A8A92-1B03-49A3-BCDE-715A892B5129}" destId="{43C0C929-C691-4443-AC3E-33FAE4FAA0E8}" srcOrd="0" destOrd="0" parTransId="{09D3717E-3806-4D35-8396-5DFA482E724B}" sibTransId="{FD31B820-C7A1-4B8E-9C14-CCAD913BC41C}"/>
    <dgm:cxn modelId="{6397A920-4A4F-4D31-B704-B26387F0147D}" type="presOf" srcId="{F9809803-8205-4668-AB20-EEC6A85F5583}" destId="{49B75420-437D-42E1-86E5-3DACD5FA1A2A}" srcOrd="0" destOrd="1" presId="urn:microsoft.com/office/officeart/2005/8/layout/matrix3"/>
    <dgm:cxn modelId="{FEA18226-D512-42CE-B8D0-0890D9292C32}" type="presOf" srcId="{8EA7219F-BDB2-48EB-9EEB-3133522D132E}" destId="{49B75420-437D-42E1-86E5-3DACD5FA1A2A}" srcOrd="0" destOrd="0" presId="urn:microsoft.com/office/officeart/2005/8/layout/matrix3"/>
    <dgm:cxn modelId="{686A012A-05A0-4DA4-BAF6-F9A6EFBE734A}" srcId="{C07A8A92-1B03-49A3-BCDE-715A892B5129}" destId="{70191ED2-0155-4D4B-B5DA-816A35DA3FDE}" srcOrd="2" destOrd="0" parTransId="{C549DE31-84FB-486F-9D87-0D50385F03D6}" sibTransId="{2219E8D0-CAAC-4EBB-B8CD-0E16FA53764F}"/>
    <dgm:cxn modelId="{4CDCD22C-CC6E-4DE4-A535-574527C4F6CE}" type="presOf" srcId="{C07A8A92-1B03-49A3-BCDE-715A892B5129}" destId="{F0BF9AAB-0341-4C91-8567-E662902B81F2}" srcOrd="0" destOrd="0" presId="urn:microsoft.com/office/officeart/2005/8/layout/matrix3"/>
    <dgm:cxn modelId="{1CC21D38-6E5C-4BA1-B48B-6130F8F05317}" type="presOf" srcId="{5F0DF8C8-D4E9-48D5-963F-D681A5BFFDEE}" destId="{9E0BFD25-7085-484C-BD18-872A771E42D1}" srcOrd="0" destOrd="0" presId="urn:microsoft.com/office/officeart/2005/8/layout/matrix3"/>
    <dgm:cxn modelId="{08B3326A-53A5-4158-B883-6EB78B892B04}" type="presOf" srcId="{5C18CF4C-31F2-4F1E-89B7-39C706E77C28}" destId="{52C03680-7487-4C47-AC49-72BB5F3980AC}" srcOrd="0" destOrd="3" presId="urn:microsoft.com/office/officeart/2005/8/layout/matrix3"/>
    <dgm:cxn modelId="{F288454B-6A19-40BE-8458-B3C674920CAD}" type="presOf" srcId="{6135800C-859B-499E-B012-CB1593E26B85}" destId="{F0BF9AAB-0341-4C91-8567-E662902B81F2}" srcOrd="0" destOrd="2" presId="urn:microsoft.com/office/officeart/2005/8/layout/matrix3"/>
    <dgm:cxn modelId="{31CA0B5A-59DC-4ED6-B9A4-51E6F35B9C63}" srcId="{4588245B-0E03-4A2B-BCD1-EED3359281E8}" destId="{A32C1AD5-89F5-45DA-8F38-62CFBFDC738C}" srcOrd="1" destOrd="0" parTransId="{2D2DEDF6-957A-4206-9A56-0F3D10E905E3}" sibTransId="{C6838E42-359B-4627-A470-75DCAAC56B6C}"/>
    <dgm:cxn modelId="{EDB38780-DF7C-4A44-9D96-130A26F505E3}" type="presOf" srcId="{ED0B417B-6449-4C89-8AD5-6384162881DC}" destId="{52C03680-7487-4C47-AC49-72BB5F3980AC}" srcOrd="0" destOrd="1" presId="urn:microsoft.com/office/officeart/2005/8/layout/matrix3"/>
    <dgm:cxn modelId="{36860F89-6722-4402-A393-1CFEDE53780A}" srcId="{C07A8A92-1B03-49A3-BCDE-715A892B5129}" destId="{240F01C9-36A1-4EEA-8575-B53DD9CE3517}" srcOrd="3" destOrd="0" parTransId="{938ADBBE-9E70-4042-9883-8691EE826F98}" sibTransId="{2BF5138B-B9CF-4A20-A38A-2201C7ADF0B3}"/>
    <dgm:cxn modelId="{2F3E0AB1-11F4-4C46-A7B5-86C62E58B985}" srcId="{B9C32B05-62EA-407A-B21C-2310C7945705}" destId="{5F0DF8C8-D4E9-48D5-963F-D681A5BFFDEE}" srcOrd="3" destOrd="0" parTransId="{F6E5C397-EFA0-41CB-90D6-C354FAC1A878}" sibTransId="{85E13C41-82AD-49C3-BA87-3BBE9FFB3963}"/>
    <dgm:cxn modelId="{0C1B45BB-AA8E-4990-AB85-C39B5F01EC2D}" srcId="{C07A8A92-1B03-49A3-BCDE-715A892B5129}" destId="{6135800C-859B-499E-B012-CB1593E26B85}" srcOrd="1" destOrd="0" parTransId="{979B21BD-29CF-4DC9-8D40-D079EDC3ED28}" sibTransId="{C30C1C87-2702-4029-AE2F-0706EB4FF5FC}"/>
    <dgm:cxn modelId="{80C114CC-0A24-4741-A522-D4307C6DA266}" type="presOf" srcId="{4588245B-0E03-4A2B-BCD1-EED3359281E8}" destId="{52C03680-7487-4C47-AC49-72BB5F3980AC}" srcOrd="0" destOrd="0" presId="urn:microsoft.com/office/officeart/2005/8/layout/matrix3"/>
    <dgm:cxn modelId="{8E13EEDE-0C97-442A-8BAF-A4E11581564A}" srcId="{8EA7219F-BDB2-48EB-9EEB-3133522D132E}" destId="{F9809803-8205-4668-AB20-EEC6A85F5583}" srcOrd="0" destOrd="0" parTransId="{54C821C4-D9E1-4465-9133-E900C54484EA}" sibTransId="{EB9401EF-1736-4307-9AF3-D7A0B75728C8}"/>
    <dgm:cxn modelId="{081AF4E9-2A61-4027-A1B5-19CEC1829ACF}" type="presOf" srcId="{7DDFE6F0-192D-45DE-B279-48369B423EF7}" destId="{9E0BFD25-7085-484C-BD18-872A771E42D1}" srcOrd="0" destOrd="1" presId="urn:microsoft.com/office/officeart/2005/8/layout/matrix3"/>
    <dgm:cxn modelId="{680DE4EC-695F-4EE4-9187-7EFDA7464466}" type="presOf" srcId="{240F01C9-36A1-4EEA-8575-B53DD9CE3517}" destId="{F0BF9AAB-0341-4C91-8567-E662902B81F2}" srcOrd="0" destOrd="4" presId="urn:microsoft.com/office/officeart/2005/8/layout/matrix3"/>
    <dgm:cxn modelId="{02F482EE-6568-434C-8697-1EC3ECDACEB0}" srcId="{B9C32B05-62EA-407A-B21C-2310C7945705}" destId="{C07A8A92-1B03-49A3-BCDE-715A892B5129}" srcOrd="1" destOrd="0" parTransId="{555C2520-9F63-4C44-B6FA-F3626E9B3983}" sibTransId="{511825B3-84CA-43E9-AD49-5516476D4B86}"/>
    <dgm:cxn modelId="{58AD7EEF-D408-406B-87EE-4691D4C30668}" srcId="{B9C32B05-62EA-407A-B21C-2310C7945705}" destId="{8EA7219F-BDB2-48EB-9EEB-3133522D132E}" srcOrd="0" destOrd="0" parTransId="{3EE8403A-CB7C-4815-85BD-AEBCAEB71B37}" sibTransId="{C94B7947-85DC-4B21-BB99-DF8438356F98}"/>
    <dgm:cxn modelId="{CCBF87F0-17CA-48D4-A0D2-F6EC90976BE2}" type="presOf" srcId="{6D4FCB9C-C2FE-42B7-88B5-84087BFBD9CD}" destId="{49B75420-437D-42E1-86E5-3DACD5FA1A2A}" srcOrd="0" destOrd="2" presId="urn:microsoft.com/office/officeart/2005/8/layout/matrix3"/>
    <dgm:cxn modelId="{53E4AFF0-F2E6-4974-B73C-40BA51C085E8}" srcId="{8EA7219F-BDB2-48EB-9EEB-3133522D132E}" destId="{6D4FCB9C-C2FE-42B7-88B5-84087BFBD9CD}" srcOrd="1" destOrd="0" parTransId="{AC0004C0-F0D4-4E15-812C-D710DC10DBB5}" sibTransId="{4E8CDA16-D8F7-4472-B91B-803145B48989}"/>
    <dgm:cxn modelId="{F2FE5CF2-4B25-40BE-8952-867731153095}" type="presOf" srcId="{70191ED2-0155-4D4B-B5DA-816A35DA3FDE}" destId="{F0BF9AAB-0341-4C91-8567-E662902B81F2}" srcOrd="0" destOrd="3" presId="urn:microsoft.com/office/officeart/2005/8/layout/matrix3"/>
    <dgm:cxn modelId="{0CF306F7-1CD2-42AC-B6FF-3BE79920D597}" srcId="{5F0DF8C8-D4E9-48D5-963F-D681A5BFFDEE}" destId="{7DDFE6F0-192D-45DE-B279-48369B423EF7}" srcOrd="0" destOrd="0" parTransId="{70A778EF-7DAF-4570-AAC5-D699FA339AB5}" sibTransId="{2015253B-5D30-4BB8-A7A3-D9F2B9D21B75}"/>
    <dgm:cxn modelId="{73E7532D-EE9C-4BB4-A333-CB5B42DE455A}" type="presParOf" srcId="{C9CA4349-F099-4883-AA5F-8186FE142AB1}" destId="{E0E82C73-59F6-43D2-82C0-20167ED4D3E6}" srcOrd="0" destOrd="0" presId="urn:microsoft.com/office/officeart/2005/8/layout/matrix3"/>
    <dgm:cxn modelId="{22490CB8-F78A-45D0-BCAB-706596E525A7}" type="presParOf" srcId="{C9CA4349-F099-4883-AA5F-8186FE142AB1}" destId="{49B75420-437D-42E1-86E5-3DACD5FA1A2A}" srcOrd="1" destOrd="0" presId="urn:microsoft.com/office/officeart/2005/8/layout/matrix3"/>
    <dgm:cxn modelId="{90EBA8B7-6281-47FF-8306-B1F0DE60229E}" type="presParOf" srcId="{C9CA4349-F099-4883-AA5F-8186FE142AB1}" destId="{F0BF9AAB-0341-4C91-8567-E662902B81F2}" srcOrd="2" destOrd="0" presId="urn:microsoft.com/office/officeart/2005/8/layout/matrix3"/>
    <dgm:cxn modelId="{9760A26E-2F9E-4562-BBC7-6037EA70C426}" type="presParOf" srcId="{C9CA4349-F099-4883-AA5F-8186FE142AB1}" destId="{52C03680-7487-4C47-AC49-72BB5F3980AC}" srcOrd="3" destOrd="0" presId="urn:microsoft.com/office/officeart/2005/8/layout/matrix3"/>
    <dgm:cxn modelId="{CC53E62C-A7E3-4CFB-B234-A6AF1008D329}" type="presParOf" srcId="{C9CA4349-F099-4883-AA5F-8186FE142AB1}" destId="{9E0BFD25-7085-484C-BD18-872A771E42D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83E307-BDA4-4A9A-94C8-B2648A38776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54AA0A3-D923-4DD5-AF00-1B79C05A1AD9}">
      <dgm:prSet phldrT="[Text]" custT="1"/>
      <dgm:spPr/>
      <dgm:t>
        <a:bodyPr/>
        <a:lstStyle/>
        <a:p>
          <a:r>
            <a:rPr lang="en-US" sz="1400" dirty="0"/>
            <a:t>Kiosk and in Branch Touch Screens</a:t>
          </a:r>
        </a:p>
      </dgm:t>
    </dgm:pt>
    <dgm:pt modelId="{0DF0D005-9244-4A99-85F1-AAD9162970B3}" type="parTrans" cxnId="{2C6C1248-B791-4593-9E0D-70308048089E}">
      <dgm:prSet/>
      <dgm:spPr/>
      <dgm:t>
        <a:bodyPr/>
        <a:lstStyle/>
        <a:p>
          <a:endParaRPr lang="en-US" sz="1400"/>
        </a:p>
      </dgm:t>
    </dgm:pt>
    <dgm:pt modelId="{9BAAFB3A-BEDA-482C-A1E0-EFFD16E7604A}" type="sibTrans" cxnId="{2C6C1248-B791-4593-9E0D-70308048089E}">
      <dgm:prSet/>
      <dgm:spPr/>
      <dgm:t>
        <a:bodyPr/>
        <a:lstStyle/>
        <a:p>
          <a:endParaRPr lang="en-US" sz="1400"/>
        </a:p>
      </dgm:t>
    </dgm:pt>
    <dgm:pt modelId="{B3D15860-1F2B-4A48-9A12-7253DECD7B4D}">
      <dgm:prSet phldrT="[Text]" custT="1"/>
      <dgm:spPr/>
      <dgm:t>
        <a:bodyPr/>
        <a:lstStyle/>
        <a:p>
          <a:r>
            <a:rPr lang="en-US" sz="1400" dirty="0"/>
            <a:t>Automated banking</a:t>
          </a:r>
        </a:p>
      </dgm:t>
    </dgm:pt>
    <dgm:pt modelId="{E6E9E08D-2565-4B77-9B72-CECCD11123E7}" type="parTrans" cxnId="{442758FB-445F-4743-A1E1-98148DD76086}">
      <dgm:prSet/>
      <dgm:spPr/>
      <dgm:t>
        <a:bodyPr/>
        <a:lstStyle/>
        <a:p>
          <a:endParaRPr lang="en-US" sz="1400"/>
        </a:p>
      </dgm:t>
    </dgm:pt>
    <dgm:pt modelId="{564C4A6B-74C6-4C46-A9E7-D05084C83AD2}" type="sibTrans" cxnId="{442758FB-445F-4743-A1E1-98148DD76086}">
      <dgm:prSet/>
      <dgm:spPr/>
      <dgm:t>
        <a:bodyPr/>
        <a:lstStyle/>
        <a:p>
          <a:endParaRPr lang="en-US" sz="1400"/>
        </a:p>
      </dgm:t>
    </dgm:pt>
    <dgm:pt modelId="{822C4600-F11A-413F-B1D7-01CC5B1795BF}">
      <dgm:prSet phldrT="[Text]" custT="1"/>
      <dgm:spPr/>
      <dgm:t>
        <a:bodyPr/>
        <a:lstStyle/>
        <a:p>
          <a:r>
            <a:rPr lang="en-US" sz="1400" dirty="0"/>
            <a:t>Mobile  and Internet  banking</a:t>
          </a:r>
        </a:p>
      </dgm:t>
    </dgm:pt>
    <dgm:pt modelId="{09FA6C90-5617-4946-B206-584990A22380}" type="parTrans" cxnId="{FC5E267B-210D-40EF-9F27-C02A04BD806B}">
      <dgm:prSet/>
      <dgm:spPr/>
      <dgm:t>
        <a:bodyPr/>
        <a:lstStyle/>
        <a:p>
          <a:endParaRPr lang="en-US" sz="1400"/>
        </a:p>
      </dgm:t>
    </dgm:pt>
    <dgm:pt modelId="{FEA0C6E3-F767-4AF2-AC06-4B7EA15D42CD}" type="sibTrans" cxnId="{FC5E267B-210D-40EF-9F27-C02A04BD806B}">
      <dgm:prSet/>
      <dgm:spPr/>
      <dgm:t>
        <a:bodyPr/>
        <a:lstStyle/>
        <a:p>
          <a:endParaRPr lang="en-US" sz="1400"/>
        </a:p>
      </dgm:t>
    </dgm:pt>
    <dgm:pt modelId="{7937661B-6D5C-4376-9C81-FD5CFD4DECAE}">
      <dgm:prSet phldrT="[Text]" custT="1"/>
      <dgm:spPr/>
      <dgm:t>
        <a:bodyPr/>
        <a:lstStyle/>
        <a:p>
          <a:r>
            <a:rPr lang="en-US" sz="1400" dirty="0"/>
            <a:t>Transfers</a:t>
          </a:r>
        </a:p>
      </dgm:t>
    </dgm:pt>
    <dgm:pt modelId="{05393F7B-64A0-40B7-8BCC-6392EE5BF6A9}" type="parTrans" cxnId="{25173D06-418A-4E83-A57E-321A25630C24}">
      <dgm:prSet/>
      <dgm:spPr/>
      <dgm:t>
        <a:bodyPr/>
        <a:lstStyle/>
        <a:p>
          <a:endParaRPr lang="en-US" sz="1400"/>
        </a:p>
      </dgm:t>
    </dgm:pt>
    <dgm:pt modelId="{EE576DE6-E143-4C8E-A8BF-E08118FF20EE}" type="sibTrans" cxnId="{25173D06-418A-4E83-A57E-321A25630C24}">
      <dgm:prSet/>
      <dgm:spPr/>
      <dgm:t>
        <a:bodyPr/>
        <a:lstStyle/>
        <a:p>
          <a:endParaRPr lang="en-US" sz="1400"/>
        </a:p>
      </dgm:t>
    </dgm:pt>
    <dgm:pt modelId="{28E679B9-135B-4C8F-96A1-6EDD5FF0F6F8}">
      <dgm:prSet phldrT="[Text]" custT="1"/>
      <dgm:spPr/>
      <dgm:t>
        <a:bodyPr/>
        <a:lstStyle/>
        <a:p>
          <a:r>
            <a:rPr lang="en-US" sz="1400" dirty="0"/>
            <a:t>E-applications</a:t>
          </a:r>
        </a:p>
      </dgm:t>
    </dgm:pt>
    <dgm:pt modelId="{0E934E68-423C-47CC-A926-6CBDACC648C0}" type="parTrans" cxnId="{20EB8EEB-324C-4D11-B5E8-46A32C657E6B}">
      <dgm:prSet/>
      <dgm:spPr/>
      <dgm:t>
        <a:bodyPr/>
        <a:lstStyle/>
        <a:p>
          <a:endParaRPr lang="en-US"/>
        </a:p>
      </dgm:t>
    </dgm:pt>
    <dgm:pt modelId="{5943CF14-33D6-46BF-B82E-B516E4525185}" type="sibTrans" cxnId="{20EB8EEB-324C-4D11-B5E8-46A32C657E6B}">
      <dgm:prSet/>
      <dgm:spPr/>
      <dgm:t>
        <a:bodyPr/>
        <a:lstStyle/>
        <a:p>
          <a:endParaRPr lang="en-US"/>
        </a:p>
      </dgm:t>
    </dgm:pt>
    <dgm:pt modelId="{0D6219E2-A6C0-4618-963A-21643B463AAB}">
      <dgm:prSet phldrT="[Text]" custT="1"/>
      <dgm:spPr/>
      <dgm:t>
        <a:bodyPr/>
        <a:lstStyle/>
        <a:p>
          <a:r>
            <a:rPr lang="en-US" sz="1400" dirty="0"/>
            <a:t>Information surf</a:t>
          </a:r>
        </a:p>
      </dgm:t>
    </dgm:pt>
    <dgm:pt modelId="{7FAE233D-1F21-450D-8AC9-DAC65D29AF4D}" type="parTrans" cxnId="{46A848C9-B8E0-4142-A184-A3DACC57ECC4}">
      <dgm:prSet/>
      <dgm:spPr/>
      <dgm:t>
        <a:bodyPr/>
        <a:lstStyle/>
        <a:p>
          <a:endParaRPr lang="en-US"/>
        </a:p>
      </dgm:t>
    </dgm:pt>
    <dgm:pt modelId="{5BCA1717-0C09-49DD-BE2D-1B1F9CE83B2F}" type="sibTrans" cxnId="{46A848C9-B8E0-4142-A184-A3DACC57ECC4}">
      <dgm:prSet/>
      <dgm:spPr/>
      <dgm:t>
        <a:bodyPr/>
        <a:lstStyle/>
        <a:p>
          <a:endParaRPr lang="en-US"/>
        </a:p>
      </dgm:t>
    </dgm:pt>
    <dgm:pt modelId="{360508D3-A06C-4733-A8AA-C52A804A44C9}">
      <dgm:prSet phldrT="[Text]" custT="1"/>
      <dgm:spPr/>
      <dgm:t>
        <a:bodyPr/>
        <a:lstStyle/>
        <a:p>
          <a:r>
            <a:rPr lang="en-US" sz="1400" dirty="0"/>
            <a:t>Promotions</a:t>
          </a:r>
        </a:p>
      </dgm:t>
    </dgm:pt>
    <dgm:pt modelId="{B400F0A7-E2C0-4A8E-9F8B-473A31D3E07F}" type="parTrans" cxnId="{F9E87F31-D633-450A-9F4D-BC63CBB5C89B}">
      <dgm:prSet/>
      <dgm:spPr/>
      <dgm:t>
        <a:bodyPr/>
        <a:lstStyle/>
        <a:p>
          <a:endParaRPr lang="en-US"/>
        </a:p>
      </dgm:t>
    </dgm:pt>
    <dgm:pt modelId="{0E3E48FD-F7B6-44D8-A9D2-049F2FC472DD}" type="sibTrans" cxnId="{F9E87F31-D633-450A-9F4D-BC63CBB5C89B}">
      <dgm:prSet/>
      <dgm:spPr/>
      <dgm:t>
        <a:bodyPr/>
        <a:lstStyle/>
        <a:p>
          <a:endParaRPr lang="en-US"/>
        </a:p>
      </dgm:t>
    </dgm:pt>
    <dgm:pt modelId="{9A9AFEC5-85EE-4DF5-A7A2-9FD846BF45C9}">
      <dgm:prSet phldrT="[Text]" custT="1"/>
      <dgm:spPr/>
      <dgm:t>
        <a:bodyPr/>
        <a:lstStyle/>
        <a:p>
          <a:r>
            <a:rPr lang="en-US" sz="1400" dirty="0"/>
            <a:t>Direct sales</a:t>
          </a:r>
        </a:p>
      </dgm:t>
    </dgm:pt>
    <dgm:pt modelId="{DEB44059-AB20-4C84-9A3E-D694AB65DF80}" type="parTrans" cxnId="{71169E4F-986C-42F9-A3B4-A59CBD9F00D2}">
      <dgm:prSet/>
      <dgm:spPr/>
      <dgm:t>
        <a:bodyPr/>
        <a:lstStyle/>
        <a:p>
          <a:endParaRPr lang="en-US"/>
        </a:p>
      </dgm:t>
    </dgm:pt>
    <dgm:pt modelId="{BD634FE0-560A-4D9E-A28F-9E2CA6A34B97}" type="sibTrans" cxnId="{71169E4F-986C-42F9-A3B4-A59CBD9F00D2}">
      <dgm:prSet/>
      <dgm:spPr/>
      <dgm:t>
        <a:bodyPr/>
        <a:lstStyle/>
        <a:p>
          <a:endParaRPr lang="en-US"/>
        </a:p>
      </dgm:t>
    </dgm:pt>
    <dgm:pt modelId="{DCBAC092-08BB-44ED-AF8D-58F28AC6BBD9}">
      <dgm:prSet phldrT="[Text]" custT="1"/>
      <dgm:spPr/>
      <dgm:t>
        <a:bodyPr/>
        <a:lstStyle/>
        <a:p>
          <a:r>
            <a:rPr lang="en-US" sz="1400" dirty="0"/>
            <a:t>Offers</a:t>
          </a:r>
        </a:p>
      </dgm:t>
    </dgm:pt>
    <dgm:pt modelId="{35292F48-3109-4F6A-BA7A-BD9ED19C09C4}" type="parTrans" cxnId="{A77C5E3D-B05A-41AA-993D-BBB1E01F5499}">
      <dgm:prSet/>
      <dgm:spPr/>
      <dgm:t>
        <a:bodyPr/>
        <a:lstStyle/>
        <a:p>
          <a:endParaRPr lang="en-US"/>
        </a:p>
      </dgm:t>
    </dgm:pt>
    <dgm:pt modelId="{C48B2C26-E048-4764-A93B-549E246C7436}" type="sibTrans" cxnId="{A77C5E3D-B05A-41AA-993D-BBB1E01F5499}">
      <dgm:prSet/>
      <dgm:spPr/>
      <dgm:t>
        <a:bodyPr/>
        <a:lstStyle/>
        <a:p>
          <a:endParaRPr lang="en-US"/>
        </a:p>
      </dgm:t>
    </dgm:pt>
    <dgm:pt modelId="{089D29B8-9074-46AD-AF2D-F6AE05017C9C}">
      <dgm:prSet phldrT="[Text]" custT="1"/>
      <dgm:spPr/>
      <dgm:t>
        <a:bodyPr/>
        <a:lstStyle/>
        <a:p>
          <a:r>
            <a:rPr lang="en-US" sz="1400" dirty="0"/>
            <a:t>Alerts</a:t>
          </a:r>
        </a:p>
      </dgm:t>
    </dgm:pt>
    <dgm:pt modelId="{1F3A31E5-74EC-40AC-A3C9-C5A2FD3E6FD1}" type="parTrans" cxnId="{8A8CE0A4-82A0-4C6C-871F-48F99AB6FA79}">
      <dgm:prSet/>
      <dgm:spPr/>
      <dgm:t>
        <a:bodyPr/>
        <a:lstStyle/>
        <a:p>
          <a:endParaRPr lang="en-US"/>
        </a:p>
      </dgm:t>
    </dgm:pt>
    <dgm:pt modelId="{D481CF8A-32F0-4838-8A96-6784A16830DD}" type="sibTrans" cxnId="{8A8CE0A4-82A0-4C6C-871F-48F99AB6FA79}">
      <dgm:prSet/>
      <dgm:spPr/>
      <dgm:t>
        <a:bodyPr/>
        <a:lstStyle/>
        <a:p>
          <a:endParaRPr lang="en-US"/>
        </a:p>
      </dgm:t>
    </dgm:pt>
    <dgm:pt modelId="{131BA61B-3AB9-4FF2-BB5E-0546022C6385}">
      <dgm:prSet phldrT="[Text]" custT="1"/>
      <dgm:spPr/>
      <dgm:t>
        <a:bodyPr/>
        <a:lstStyle/>
        <a:p>
          <a:r>
            <a:rPr lang="en-US" sz="1400" dirty="0"/>
            <a:t>Bill payments</a:t>
          </a:r>
        </a:p>
      </dgm:t>
    </dgm:pt>
    <dgm:pt modelId="{7CB7277C-2A87-4526-970A-0517145B8E38}" type="parTrans" cxnId="{1857C352-E64C-4726-A012-A3388A4A4DD8}">
      <dgm:prSet/>
      <dgm:spPr/>
      <dgm:t>
        <a:bodyPr/>
        <a:lstStyle/>
        <a:p>
          <a:endParaRPr lang="en-US"/>
        </a:p>
      </dgm:t>
    </dgm:pt>
    <dgm:pt modelId="{0B015DC7-A44F-430C-8A6D-29BA42EC23AA}" type="sibTrans" cxnId="{1857C352-E64C-4726-A012-A3388A4A4DD8}">
      <dgm:prSet/>
      <dgm:spPr/>
      <dgm:t>
        <a:bodyPr/>
        <a:lstStyle/>
        <a:p>
          <a:endParaRPr lang="en-US"/>
        </a:p>
      </dgm:t>
    </dgm:pt>
    <dgm:pt modelId="{1C943A21-238E-4F1B-8D2D-D7B1333E7E94}">
      <dgm:prSet phldrT="[Text]" custT="1"/>
      <dgm:spPr/>
      <dgm:t>
        <a:bodyPr/>
        <a:lstStyle/>
        <a:p>
          <a:r>
            <a:rPr lang="en-US" sz="1400" dirty="0"/>
            <a:t>ATM</a:t>
          </a:r>
        </a:p>
      </dgm:t>
    </dgm:pt>
    <dgm:pt modelId="{303A9748-C0CA-4186-AE89-91513B7FC19A}" type="parTrans" cxnId="{91B28098-CCFD-4E24-B6B3-7CF80379D408}">
      <dgm:prSet/>
      <dgm:spPr/>
      <dgm:t>
        <a:bodyPr/>
        <a:lstStyle/>
        <a:p>
          <a:endParaRPr lang="en-US"/>
        </a:p>
      </dgm:t>
    </dgm:pt>
    <dgm:pt modelId="{0449133F-13AC-4786-B5CA-3CBD56AA5841}" type="sibTrans" cxnId="{91B28098-CCFD-4E24-B6B3-7CF80379D408}">
      <dgm:prSet/>
      <dgm:spPr/>
      <dgm:t>
        <a:bodyPr/>
        <a:lstStyle/>
        <a:p>
          <a:endParaRPr lang="en-US"/>
        </a:p>
      </dgm:t>
    </dgm:pt>
    <dgm:pt modelId="{6AE6E434-C6A8-4D12-BFD5-DE9CF1FD281C}">
      <dgm:prSet phldrT="[Text]" custT="1"/>
      <dgm:spPr/>
      <dgm:t>
        <a:bodyPr/>
        <a:lstStyle/>
        <a:p>
          <a:r>
            <a:rPr lang="en-US" sz="1400" dirty="0"/>
            <a:t>Deposits and Withdrawals</a:t>
          </a:r>
        </a:p>
      </dgm:t>
    </dgm:pt>
    <dgm:pt modelId="{C15AF5DF-023A-4D62-BECB-68DA4100E887}" type="parTrans" cxnId="{CB9542E7-96EE-42B0-BB71-2B8EEB58ADFF}">
      <dgm:prSet/>
      <dgm:spPr/>
      <dgm:t>
        <a:bodyPr/>
        <a:lstStyle/>
        <a:p>
          <a:endParaRPr lang="en-US"/>
        </a:p>
      </dgm:t>
    </dgm:pt>
    <dgm:pt modelId="{4746DA9B-402D-4788-ADE9-64691F80D57F}" type="sibTrans" cxnId="{CB9542E7-96EE-42B0-BB71-2B8EEB58ADFF}">
      <dgm:prSet/>
      <dgm:spPr/>
      <dgm:t>
        <a:bodyPr/>
        <a:lstStyle/>
        <a:p>
          <a:endParaRPr lang="en-US"/>
        </a:p>
      </dgm:t>
    </dgm:pt>
    <dgm:pt modelId="{B8EEA479-DD3C-47C5-AB5D-83A2C9333E6E}">
      <dgm:prSet phldrT="[Text]" custT="1"/>
      <dgm:spPr/>
      <dgm:t>
        <a:bodyPr/>
        <a:lstStyle/>
        <a:p>
          <a:r>
            <a:rPr lang="en-US" sz="1400" dirty="0"/>
            <a:t>Account information</a:t>
          </a:r>
        </a:p>
      </dgm:t>
    </dgm:pt>
    <dgm:pt modelId="{C907A681-0A1C-435D-9982-46F9A08E8D7E}" type="parTrans" cxnId="{0E2E0470-2D9D-46FB-8AF8-5E1D2291C4EE}">
      <dgm:prSet/>
      <dgm:spPr/>
      <dgm:t>
        <a:bodyPr/>
        <a:lstStyle/>
        <a:p>
          <a:endParaRPr lang="en-US"/>
        </a:p>
      </dgm:t>
    </dgm:pt>
    <dgm:pt modelId="{68CBDDC7-F2DD-4818-AB21-9E1A36B57082}" type="sibTrans" cxnId="{0E2E0470-2D9D-46FB-8AF8-5E1D2291C4EE}">
      <dgm:prSet/>
      <dgm:spPr/>
      <dgm:t>
        <a:bodyPr/>
        <a:lstStyle/>
        <a:p>
          <a:endParaRPr lang="en-US"/>
        </a:p>
      </dgm:t>
    </dgm:pt>
    <dgm:pt modelId="{46F20D56-1E2F-4EB6-B7F6-38F600AFFDAD}">
      <dgm:prSet phldrT="[Text]" custT="1"/>
      <dgm:spPr/>
      <dgm:t>
        <a:bodyPr/>
        <a:lstStyle/>
        <a:p>
          <a:r>
            <a:rPr lang="en-US" sz="1400" dirty="0"/>
            <a:t>Check deposits</a:t>
          </a:r>
        </a:p>
      </dgm:t>
    </dgm:pt>
    <dgm:pt modelId="{F6CFA6ED-0C67-44F1-AF8A-71AA443EE109}" type="parTrans" cxnId="{2B087E51-AB62-45D2-9473-64305EF822CB}">
      <dgm:prSet/>
      <dgm:spPr/>
      <dgm:t>
        <a:bodyPr/>
        <a:lstStyle/>
        <a:p>
          <a:endParaRPr lang="en-US"/>
        </a:p>
      </dgm:t>
    </dgm:pt>
    <dgm:pt modelId="{5761718A-A9D7-4CE0-A024-B13B6495B91B}" type="sibTrans" cxnId="{2B087E51-AB62-45D2-9473-64305EF822CB}">
      <dgm:prSet/>
      <dgm:spPr/>
      <dgm:t>
        <a:bodyPr/>
        <a:lstStyle/>
        <a:p>
          <a:endParaRPr lang="en-US"/>
        </a:p>
      </dgm:t>
    </dgm:pt>
    <dgm:pt modelId="{2D68EE5C-FBE7-424A-8D89-FC28AF763EBC}" type="pres">
      <dgm:prSet presAssocID="{6E83E307-BDA4-4A9A-94C8-B2648A38776B}" presName="linear" presStyleCnt="0">
        <dgm:presLayoutVars>
          <dgm:animLvl val="lvl"/>
          <dgm:resizeHandles val="exact"/>
        </dgm:presLayoutVars>
      </dgm:prSet>
      <dgm:spPr/>
    </dgm:pt>
    <dgm:pt modelId="{DDF1A1BE-8BB0-471D-8C2E-A84642F2F3FE}" type="pres">
      <dgm:prSet presAssocID="{A54AA0A3-D923-4DD5-AF00-1B79C05A1AD9}" presName="parentText" presStyleLbl="node1" presStyleIdx="0" presStyleCnt="3" custScaleY="35645">
        <dgm:presLayoutVars>
          <dgm:chMax val="0"/>
          <dgm:bulletEnabled val="1"/>
        </dgm:presLayoutVars>
      </dgm:prSet>
      <dgm:spPr/>
    </dgm:pt>
    <dgm:pt modelId="{9596356C-9B67-4674-B5ED-9E12B64E342A}" type="pres">
      <dgm:prSet presAssocID="{A54AA0A3-D923-4DD5-AF00-1B79C05A1AD9}" presName="childText" presStyleLbl="revTx" presStyleIdx="0" presStyleCnt="3">
        <dgm:presLayoutVars>
          <dgm:bulletEnabled val="1"/>
        </dgm:presLayoutVars>
      </dgm:prSet>
      <dgm:spPr/>
    </dgm:pt>
    <dgm:pt modelId="{35F83725-9735-4A1F-B371-52FAEEF544CB}" type="pres">
      <dgm:prSet presAssocID="{822C4600-F11A-413F-B1D7-01CC5B1795BF}" presName="parentText" presStyleLbl="node1" presStyleIdx="1" presStyleCnt="3" custScaleY="36256">
        <dgm:presLayoutVars>
          <dgm:chMax val="0"/>
          <dgm:bulletEnabled val="1"/>
        </dgm:presLayoutVars>
      </dgm:prSet>
      <dgm:spPr/>
    </dgm:pt>
    <dgm:pt modelId="{FC2D0FF1-7A93-4A1F-80BB-F976CBB02B9A}" type="pres">
      <dgm:prSet presAssocID="{822C4600-F11A-413F-B1D7-01CC5B1795BF}" presName="childText" presStyleLbl="revTx" presStyleIdx="1" presStyleCnt="3">
        <dgm:presLayoutVars>
          <dgm:bulletEnabled val="1"/>
        </dgm:presLayoutVars>
      </dgm:prSet>
      <dgm:spPr/>
    </dgm:pt>
    <dgm:pt modelId="{69B86F51-496B-426A-B438-4ABF66F3F4B3}" type="pres">
      <dgm:prSet presAssocID="{1C943A21-238E-4F1B-8D2D-D7B1333E7E94}" presName="parentText" presStyleLbl="node1" presStyleIdx="2" presStyleCnt="3" custScaleY="35645">
        <dgm:presLayoutVars>
          <dgm:chMax val="0"/>
          <dgm:bulletEnabled val="1"/>
        </dgm:presLayoutVars>
      </dgm:prSet>
      <dgm:spPr/>
    </dgm:pt>
    <dgm:pt modelId="{38BC7D89-3C60-4B64-8CDE-DE07F163651C}" type="pres">
      <dgm:prSet presAssocID="{1C943A21-238E-4F1B-8D2D-D7B1333E7E9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843F401-93FB-40F7-B415-44732EB72112}" type="presOf" srcId="{DCBAC092-08BB-44ED-AF8D-58F28AC6BBD9}" destId="{FC2D0FF1-7A93-4A1F-80BB-F976CBB02B9A}" srcOrd="0" destOrd="2" presId="urn:microsoft.com/office/officeart/2005/8/layout/vList2"/>
    <dgm:cxn modelId="{25173D06-418A-4E83-A57E-321A25630C24}" srcId="{822C4600-F11A-413F-B1D7-01CC5B1795BF}" destId="{7937661B-6D5C-4376-9C81-FD5CFD4DECAE}" srcOrd="0" destOrd="0" parTransId="{05393F7B-64A0-40B7-8BCC-6392EE5BF6A9}" sibTransId="{EE576DE6-E143-4C8E-A8BF-E08118FF20EE}"/>
    <dgm:cxn modelId="{6879A309-AAEC-4AEF-9F29-6689A45023FE}" type="presOf" srcId="{0D6219E2-A6C0-4618-963A-21643B463AAB}" destId="{9596356C-9B67-4674-B5ED-9E12B64E342A}" srcOrd="0" destOrd="2" presId="urn:microsoft.com/office/officeart/2005/8/layout/vList2"/>
    <dgm:cxn modelId="{35DDEB0D-73CE-407C-9338-69E663DEBD4D}" type="presOf" srcId="{B3D15860-1F2B-4A48-9A12-7253DECD7B4D}" destId="{9596356C-9B67-4674-B5ED-9E12B64E342A}" srcOrd="0" destOrd="0" presId="urn:microsoft.com/office/officeart/2005/8/layout/vList2"/>
    <dgm:cxn modelId="{C7C5F214-0FCB-4162-B72B-3CDB159491F8}" type="presOf" srcId="{1C943A21-238E-4F1B-8D2D-D7B1333E7E94}" destId="{69B86F51-496B-426A-B438-4ABF66F3F4B3}" srcOrd="0" destOrd="0" presId="urn:microsoft.com/office/officeart/2005/8/layout/vList2"/>
    <dgm:cxn modelId="{92096116-1605-418F-97A8-9ED42AC02AF9}" type="presOf" srcId="{6AE6E434-C6A8-4D12-BFD5-DE9CF1FD281C}" destId="{38BC7D89-3C60-4B64-8CDE-DE07F163651C}" srcOrd="0" destOrd="0" presId="urn:microsoft.com/office/officeart/2005/8/layout/vList2"/>
    <dgm:cxn modelId="{44A36D20-B3F1-4BCE-9D78-19E821E5D04B}" type="presOf" srcId="{46F20D56-1E2F-4EB6-B7F6-38F600AFFDAD}" destId="{38BC7D89-3C60-4B64-8CDE-DE07F163651C}" srcOrd="0" destOrd="2" presId="urn:microsoft.com/office/officeart/2005/8/layout/vList2"/>
    <dgm:cxn modelId="{F9E87F31-D633-450A-9F4D-BC63CBB5C89B}" srcId="{A54AA0A3-D923-4DD5-AF00-1B79C05A1AD9}" destId="{360508D3-A06C-4733-A8AA-C52A804A44C9}" srcOrd="3" destOrd="0" parTransId="{B400F0A7-E2C0-4A8E-9F8B-473A31D3E07F}" sibTransId="{0E3E48FD-F7B6-44D8-A9D2-049F2FC472DD}"/>
    <dgm:cxn modelId="{3EB2D331-C5F5-4649-9835-6029D1DB94EA}" type="presOf" srcId="{089D29B8-9074-46AD-AF2D-F6AE05017C9C}" destId="{FC2D0FF1-7A93-4A1F-80BB-F976CBB02B9A}" srcOrd="0" destOrd="3" presId="urn:microsoft.com/office/officeart/2005/8/layout/vList2"/>
    <dgm:cxn modelId="{A77C5E3D-B05A-41AA-993D-BBB1E01F5499}" srcId="{822C4600-F11A-413F-B1D7-01CC5B1795BF}" destId="{DCBAC092-08BB-44ED-AF8D-58F28AC6BBD9}" srcOrd="2" destOrd="0" parTransId="{35292F48-3109-4F6A-BA7A-BD9ED19C09C4}" sibTransId="{C48B2C26-E048-4764-A93B-549E246C7436}"/>
    <dgm:cxn modelId="{30D5155C-72EC-413D-9A81-4A3270DAC16A}" type="presOf" srcId="{6E83E307-BDA4-4A9A-94C8-B2648A38776B}" destId="{2D68EE5C-FBE7-424A-8D89-FC28AF763EBC}" srcOrd="0" destOrd="0" presId="urn:microsoft.com/office/officeart/2005/8/layout/vList2"/>
    <dgm:cxn modelId="{BAB6285E-F50C-4282-BC63-2CD3EBDA8F3F}" type="presOf" srcId="{131BA61B-3AB9-4FF2-BB5E-0546022C6385}" destId="{FC2D0FF1-7A93-4A1F-80BB-F976CBB02B9A}" srcOrd="0" destOrd="1" presId="urn:microsoft.com/office/officeart/2005/8/layout/vList2"/>
    <dgm:cxn modelId="{2C6C1248-B791-4593-9E0D-70308048089E}" srcId="{6E83E307-BDA4-4A9A-94C8-B2648A38776B}" destId="{A54AA0A3-D923-4DD5-AF00-1B79C05A1AD9}" srcOrd="0" destOrd="0" parTransId="{0DF0D005-9244-4A99-85F1-AAD9162970B3}" sibTransId="{9BAAFB3A-BEDA-482C-A1E0-EFFD16E7604A}"/>
    <dgm:cxn modelId="{3CF92A48-DBE0-4420-8D01-428D3C05CC6D}" type="presOf" srcId="{7937661B-6D5C-4376-9C81-FD5CFD4DECAE}" destId="{FC2D0FF1-7A93-4A1F-80BB-F976CBB02B9A}" srcOrd="0" destOrd="0" presId="urn:microsoft.com/office/officeart/2005/8/layout/vList2"/>
    <dgm:cxn modelId="{54EF296B-16BE-4142-B6B6-8813CA9B6207}" type="presOf" srcId="{822C4600-F11A-413F-B1D7-01CC5B1795BF}" destId="{35F83725-9735-4A1F-B371-52FAEEF544CB}" srcOrd="0" destOrd="0" presId="urn:microsoft.com/office/officeart/2005/8/layout/vList2"/>
    <dgm:cxn modelId="{71169E4F-986C-42F9-A3B4-A59CBD9F00D2}" srcId="{A54AA0A3-D923-4DD5-AF00-1B79C05A1AD9}" destId="{9A9AFEC5-85EE-4DF5-A7A2-9FD846BF45C9}" srcOrd="4" destOrd="0" parTransId="{DEB44059-AB20-4C84-9A3E-D694AB65DF80}" sibTransId="{BD634FE0-560A-4D9E-A28F-9E2CA6A34B97}"/>
    <dgm:cxn modelId="{0E2E0470-2D9D-46FB-8AF8-5E1D2291C4EE}" srcId="{1C943A21-238E-4F1B-8D2D-D7B1333E7E94}" destId="{B8EEA479-DD3C-47C5-AB5D-83A2C9333E6E}" srcOrd="1" destOrd="0" parTransId="{C907A681-0A1C-435D-9982-46F9A08E8D7E}" sibTransId="{68CBDDC7-F2DD-4818-AB21-9E1A36B57082}"/>
    <dgm:cxn modelId="{2B087E51-AB62-45D2-9473-64305EF822CB}" srcId="{1C943A21-238E-4F1B-8D2D-D7B1333E7E94}" destId="{46F20D56-1E2F-4EB6-B7F6-38F600AFFDAD}" srcOrd="2" destOrd="0" parTransId="{F6CFA6ED-0C67-44F1-AF8A-71AA443EE109}" sibTransId="{5761718A-A9D7-4CE0-A024-B13B6495B91B}"/>
    <dgm:cxn modelId="{1857C352-E64C-4726-A012-A3388A4A4DD8}" srcId="{822C4600-F11A-413F-B1D7-01CC5B1795BF}" destId="{131BA61B-3AB9-4FF2-BB5E-0546022C6385}" srcOrd="1" destOrd="0" parTransId="{7CB7277C-2A87-4526-970A-0517145B8E38}" sibTransId="{0B015DC7-A44F-430C-8A6D-29BA42EC23AA}"/>
    <dgm:cxn modelId="{66D01373-0004-45C6-81B1-790D6ECCF23A}" type="presOf" srcId="{9A9AFEC5-85EE-4DF5-A7A2-9FD846BF45C9}" destId="{9596356C-9B67-4674-B5ED-9E12B64E342A}" srcOrd="0" destOrd="4" presId="urn:microsoft.com/office/officeart/2005/8/layout/vList2"/>
    <dgm:cxn modelId="{04A4C77A-E1CB-4C5B-AB04-8E3D5C458433}" type="presOf" srcId="{A54AA0A3-D923-4DD5-AF00-1B79C05A1AD9}" destId="{DDF1A1BE-8BB0-471D-8C2E-A84642F2F3FE}" srcOrd="0" destOrd="0" presId="urn:microsoft.com/office/officeart/2005/8/layout/vList2"/>
    <dgm:cxn modelId="{FC5E267B-210D-40EF-9F27-C02A04BD806B}" srcId="{6E83E307-BDA4-4A9A-94C8-B2648A38776B}" destId="{822C4600-F11A-413F-B1D7-01CC5B1795BF}" srcOrd="1" destOrd="0" parTransId="{09FA6C90-5617-4946-B206-584990A22380}" sibTransId="{FEA0C6E3-F767-4AF2-AC06-4B7EA15D42CD}"/>
    <dgm:cxn modelId="{71574894-7F6F-4074-BC97-2C2CE20547BE}" type="presOf" srcId="{360508D3-A06C-4733-A8AA-C52A804A44C9}" destId="{9596356C-9B67-4674-B5ED-9E12B64E342A}" srcOrd="0" destOrd="3" presId="urn:microsoft.com/office/officeart/2005/8/layout/vList2"/>
    <dgm:cxn modelId="{91B28098-CCFD-4E24-B6B3-7CF80379D408}" srcId="{6E83E307-BDA4-4A9A-94C8-B2648A38776B}" destId="{1C943A21-238E-4F1B-8D2D-D7B1333E7E94}" srcOrd="2" destOrd="0" parTransId="{303A9748-C0CA-4186-AE89-91513B7FC19A}" sibTransId="{0449133F-13AC-4786-B5CA-3CBD56AA5841}"/>
    <dgm:cxn modelId="{8A8CE0A4-82A0-4C6C-871F-48F99AB6FA79}" srcId="{822C4600-F11A-413F-B1D7-01CC5B1795BF}" destId="{089D29B8-9074-46AD-AF2D-F6AE05017C9C}" srcOrd="3" destOrd="0" parTransId="{1F3A31E5-74EC-40AC-A3C9-C5A2FD3E6FD1}" sibTransId="{D481CF8A-32F0-4838-8A96-6784A16830DD}"/>
    <dgm:cxn modelId="{C176DCB1-302A-45AA-BA96-88A08B032724}" type="presOf" srcId="{28E679B9-135B-4C8F-96A1-6EDD5FF0F6F8}" destId="{9596356C-9B67-4674-B5ED-9E12B64E342A}" srcOrd="0" destOrd="1" presId="urn:microsoft.com/office/officeart/2005/8/layout/vList2"/>
    <dgm:cxn modelId="{46A848C9-B8E0-4142-A184-A3DACC57ECC4}" srcId="{A54AA0A3-D923-4DD5-AF00-1B79C05A1AD9}" destId="{0D6219E2-A6C0-4618-963A-21643B463AAB}" srcOrd="2" destOrd="0" parTransId="{7FAE233D-1F21-450D-8AC9-DAC65D29AF4D}" sibTransId="{5BCA1717-0C09-49DD-BE2D-1B1F9CE83B2F}"/>
    <dgm:cxn modelId="{E7D924D7-1382-46AA-A585-81E43DC50F77}" type="presOf" srcId="{B8EEA479-DD3C-47C5-AB5D-83A2C9333E6E}" destId="{38BC7D89-3C60-4B64-8CDE-DE07F163651C}" srcOrd="0" destOrd="1" presId="urn:microsoft.com/office/officeart/2005/8/layout/vList2"/>
    <dgm:cxn modelId="{CB9542E7-96EE-42B0-BB71-2B8EEB58ADFF}" srcId="{1C943A21-238E-4F1B-8D2D-D7B1333E7E94}" destId="{6AE6E434-C6A8-4D12-BFD5-DE9CF1FD281C}" srcOrd="0" destOrd="0" parTransId="{C15AF5DF-023A-4D62-BECB-68DA4100E887}" sibTransId="{4746DA9B-402D-4788-ADE9-64691F80D57F}"/>
    <dgm:cxn modelId="{20EB8EEB-324C-4D11-B5E8-46A32C657E6B}" srcId="{A54AA0A3-D923-4DD5-AF00-1B79C05A1AD9}" destId="{28E679B9-135B-4C8F-96A1-6EDD5FF0F6F8}" srcOrd="1" destOrd="0" parTransId="{0E934E68-423C-47CC-A926-6CBDACC648C0}" sibTransId="{5943CF14-33D6-46BF-B82E-B516E4525185}"/>
    <dgm:cxn modelId="{442758FB-445F-4743-A1E1-98148DD76086}" srcId="{A54AA0A3-D923-4DD5-AF00-1B79C05A1AD9}" destId="{B3D15860-1F2B-4A48-9A12-7253DECD7B4D}" srcOrd="0" destOrd="0" parTransId="{E6E9E08D-2565-4B77-9B72-CECCD11123E7}" sibTransId="{564C4A6B-74C6-4C46-A9E7-D05084C83AD2}"/>
    <dgm:cxn modelId="{69026FDC-EF97-457B-A281-E8A4AF87DDA3}" type="presParOf" srcId="{2D68EE5C-FBE7-424A-8D89-FC28AF763EBC}" destId="{DDF1A1BE-8BB0-471D-8C2E-A84642F2F3FE}" srcOrd="0" destOrd="0" presId="urn:microsoft.com/office/officeart/2005/8/layout/vList2"/>
    <dgm:cxn modelId="{F7E52ECE-4DE4-4CCB-A52B-4710593509EF}" type="presParOf" srcId="{2D68EE5C-FBE7-424A-8D89-FC28AF763EBC}" destId="{9596356C-9B67-4674-B5ED-9E12B64E342A}" srcOrd="1" destOrd="0" presId="urn:microsoft.com/office/officeart/2005/8/layout/vList2"/>
    <dgm:cxn modelId="{10C22617-16FD-470B-A139-870564A67D6F}" type="presParOf" srcId="{2D68EE5C-FBE7-424A-8D89-FC28AF763EBC}" destId="{35F83725-9735-4A1F-B371-52FAEEF544CB}" srcOrd="2" destOrd="0" presId="urn:microsoft.com/office/officeart/2005/8/layout/vList2"/>
    <dgm:cxn modelId="{BF69837F-898B-4D68-9A27-9FE4D373EEC5}" type="presParOf" srcId="{2D68EE5C-FBE7-424A-8D89-FC28AF763EBC}" destId="{FC2D0FF1-7A93-4A1F-80BB-F976CBB02B9A}" srcOrd="3" destOrd="0" presId="urn:microsoft.com/office/officeart/2005/8/layout/vList2"/>
    <dgm:cxn modelId="{A4D6849D-F4F6-4C0D-938D-B3530B80C694}" type="presParOf" srcId="{2D68EE5C-FBE7-424A-8D89-FC28AF763EBC}" destId="{69B86F51-496B-426A-B438-4ABF66F3F4B3}" srcOrd="4" destOrd="0" presId="urn:microsoft.com/office/officeart/2005/8/layout/vList2"/>
    <dgm:cxn modelId="{4F5C7EB2-2FC1-47C2-BDA5-E0F146167F52}" type="presParOf" srcId="{2D68EE5C-FBE7-424A-8D89-FC28AF763EBC}" destId="{38BC7D89-3C60-4B64-8CDE-DE07F163651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83E307-BDA4-4A9A-94C8-B2648A38776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54AA0A3-D923-4DD5-AF00-1B79C05A1AD9}">
      <dgm:prSet phldrT="[Text]" custT="1"/>
      <dgm:spPr/>
      <dgm:t>
        <a:bodyPr/>
        <a:lstStyle/>
        <a:p>
          <a:r>
            <a:rPr lang="en-US" sz="1400" dirty="0"/>
            <a:t>Phone Banking</a:t>
          </a:r>
        </a:p>
      </dgm:t>
    </dgm:pt>
    <dgm:pt modelId="{0DF0D005-9244-4A99-85F1-AAD9162970B3}" type="parTrans" cxnId="{2C6C1248-B791-4593-9E0D-70308048089E}">
      <dgm:prSet/>
      <dgm:spPr/>
      <dgm:t>
        <a:bodyPr/>
        <a:lstStyle/>
        <a:p>
          <a:endParaRPr lang="en-US" sz="1400"/>
        </a:p>
      </dgm:t>
    </dgm:pt>
    <dgm:pt modelId="{9BAAFB3A-BEDA-482C-A1E0-EFFD16E7604A}" type="sibTrans" cxnId="{2C6C1248-B791-4593-9E0D-70308048089E}">
      <dgm:prSet/>
      <dgm:spPr/>
      <dgm:t>
        <a:bodyPr/>
        <a:lstStyle/>
        <a:p>
          <a:endParaRPr lang="en-US" sz="1400"/>
        </a:p>
      </dgm:t>
    </dgm:pt>
    <dgm:pt modelId="{B3D15860-1F2B-4A48-9A12-7253DECD7B4D}">
      <dgm:prSet phldrT="[Text]" custT="1"/>
      <dgm:spPr/>
      <dgm:t>
        <a:bodyPr/>
        <a:lstStyle/>
        <a:p>
          <a:r>
            <a:rPr lang="en-US" sz="1400" dirty="0"/>
            <a:t>Call Center</a:t>
          </a:r>
        </a:p>
      </dgm:t>
    </dgm:pt>
    <dgm:pt modelId="{E6E9E08D-2565-4B77-9B72-CECCD11123E7}" type="parTrans" cxnId="{442758FB-445F-4743-A1E1-98148DD76086}">
      <dgm:prSet/>
      <dgm:spPr/>
      <dgm:t>
        <a:bodyPr/>
        <a:lstStyle/>
        <a:p>
          <a:endParaRPr lang="en-US" sz="1400"/>
        </a:p>
      </dgm:t>
    </dgm:pt>
    <dgm:pt modelId="{564C4A6B-74C6-4C46-A9E7-D05084C83AD2}" type="sibTrans" cxnId="{442758FB-445F-4743-A1E1-98148DD76086}">
      <dgm:prSet/>
      <dgm:spPr/>
      <dgm:t>
        <a:bodyPr/>
        <a:lstStyle/>
        <a:p>
          <a:endParaRPr lang="en-US" sz="1400"/>
        </a:p>
      </dgm:t>
    </dgm:pt>
    <dgm:pt modelId="{822C4600-F11A-413F-B1D7-01CC5B1795BF}">
      <dgm:prSet phldrT="[Text]" custT="1"/>
      <dgm:spPr/>
      <dgm:t>
        <a:bodyPr/>
        <a:lstStyle/>
        <a:p>
          <a:r>
            <a:rPr lang="en-US" sz="1400" dirty="0"/>
            <a:t>Branch banking</a:t>
          </a:r>
        </a:p>
      </dgm:t>
    </dgm:pt>
    <dgm:pt modelId="{09FA6C90-5617-4946-B206-584990A22380}" type="parTrans" cxnId="{FC5E267B-210D-40EF-9F27-C02A04BD806B}">
      <dgm:prSet/>
      <dgm:spPr/>
      <dgm:t>
        <a:bodyPr/>
        <a:lstStyle/>
        <a:p>
          <a:endParaRPr lang="en-US" sz="1400"/>
        </a:p>
      </dgm:t>
    </dgm:pt>
    <dgm:pt modelId="{FEA0C6E3-F767-4AF2-AC06-4B7EA15D42CD}" type="sibTrans" cxnId="{FC5E267B-210D-40EF-9F27-C02A04BD806B}">
      <dgm:prSet/>
      <dgm:spPr/>
      <dgm:t>
        <a:bodyPr/>
        <a:lstStyle/>
        <a:p>
          <a:endParaRPr lang="en-US" sz="1400"/>
        </a:p>
      </dgm:t>
    </dgm:pt>
    <dgm:pt modelId="{7937661B-6D5C-4376-9C81-FD5CFD4DECAE}">
      <dgm:prSet phldrT="[Text]" custT="1"/>
      <dgm:spPr/>
      <dgm:t>
        <a:bodyPr/>
        <a:lstStyle/>
        <a:p>
          <a:r>
            <a:rPr lang="en-US" sz="1400" dirty="0"/>
            <a:t>Signatures and form filling </a:t>
          </a:r>
        </a:p>
      </dgm:t>
    </dgm:pt>
    <dgm:pt modelId="{05393F7B-64A0-40B7-8BCC-6392EE5BF6A9}" type="parTrans" cxnId="{25173D06-418A-4E83-A57E-321A25630C24}">
      <dgm:prSet/>
      <dgm:spPr/>
      <dgm:t>
        <a:bodyPr/>
        <a:lstStyle/>
        <a:p>
          <a:endParaRPr lang="en-US" sz="1400"/>
        </a:p>
      </dgm:t>
    </dgm:pt>
    <dgm:pt modelId="{EE576DE6-E143-4C8E-A8BF-E08118FF20EE}" type="sibTrans" cxnId="{25173D06-418A-4E83-A57E-321A25630C24}">
      <dgm:prSet/>
      <dgm:spPr/>
      <dgm:t>
        <a:bodyPr/>
        <a:lstStyle/>
        <a:p>
          <a:endParaRPr lang="en-US" sz="1400"/>
        </a:p>
      </dgm:t>
    </dgm:pt>
    <dgm:pt modelId="{C9E4868D-1368-4444-93F4-EDA63BA8B437}">
      <dgm:prSet phldrT="[Text]" custT="1"/>
      <dgm:spPr/>
      <dgm:t>
        <a:bodyPr/>
        <a:lstStyle/>
        <a:p>
          <a:r>
            <a:rPr lang="en-US" sz="1400" dirty="0"/>
            <a:t>Information and update customer information</a:t>
          </a:r>
        </a:p>
      </dgm:t>
    </dgm:pt>
    <dgm:pt modelId="{83067170-1047-4110-90B1-9D85BF7CD4DD}" type="parTrans" cxnId="{43818C98-7CA5-4CDB-98FE-1B3FD39D1B96}">
      <dgm:prSet/>
      <dgm:spPr/>
      <dgm:t>
        <a:bodyPr/>
        <a:lstStyle/>
        <a:p>
          <a:endParaRPr lang="en-US"/>
        </a:p>
      </dgm:t>
    </dgm:pt>
    <dgm:pt modelId="{7C720807-91DA-45AE-A21F-DD2533F6C5D3}" type="sibTrans" cxnId="{43818C98-7CA5-4CDB-98FE-1B3FD39D1B96}">
      <dgm:prSet/>
      <dgm:spPr/>
      <dgm:t>
        <a:bodyPr/>
        <a:lstStyle/>
        <a:p>
          <a:endParaRPr lang="en-US"/>
        </a:p>
      </dgm:t>
    </dgm:pt>
    <dgm:pt modelId="{42E85B5E-C5D1-4B4A-9842-092916D01280}">
      <dgm:prSet phldrT="[Text]" custT="1"/>
      <dgm:spPr/>
      <dgm:t>
        <a:bodyPr/>
        <a:lstStyle/>
        <a:p>
          <a:r>
            <a:rPr lang="en-US" sz="1400" dirty="0"/>
            <a:t>Transfers</a:t>
          </a:r>
        </a:p>
      </dgm:t>
    </dgm:pt>
    <dgm:pt modelId="{139258CF-2A3A-4AEF-98D5-1540B875B245}" type="parTrans" cxnId="{4DC8D053-24D6-4E57-997E-2ACB16B1C2FE}">
      <dgm:prSet/>
      <dgm:spPr/>
      <dgm:t>
        <a:bodyPr/>
        <a:lstStyle/>
        <a:p>
          <a:endParaRPr lang="en-US"/>
        </a:p>
      </dgm:t>
    </dgm:pt>
    <dgm:pt modelId="{7F6A8F5E-6EDB-489D-9417-0355B1D639ED}" type="sibTrans" cxnId="{4DC8D053-24D6-4E57-997E-2ACB16B1C2FE}">
      <dgm:prSet/>
      <dgm:spPr/>
      <dgm:t>
        <a:bodyPr/>
        <a:lstStyle/>
        <a:p>
          <a:endParaRPr lang="en-US"/>
        </a:p>
      </dgm:t>
    </dgm:pt>
    <dgm:pt modelId="{FAF2E4DB-5155-4238-AE8D-6E6968F8BF68}">
      <dgm:prSet phldrT="[Text]" custT="1"/>
      <dgm:spPr/>
      <dgm:t>
        <a:bodyPr/>
        <a:lstStyle/>
        <a:p>
          <a:r>
            <a:rPr lang="en-US" sz="1400" dirty="0"/>
            <a:t>Sales</a:t>
          </a:r>
        </a:p>
      </dgm:t>
    </dgm:pt>
    <dgm:pt modelId="{7F549228-EC7F-4DD6-855D-D04463D83A4D}" type="parTrans" cxnId="{A3C8B4F8-B587-4BCF-8D74-275877F60E87}">
      <dgm:prSet/>
      <dgm:spPr/>
      <dgm:t>
        <a:bodyPr/>
        <a:lstStyle/>
        <a:p>
          <a:endParaRPr lang="en-US"/>
        </a:p>
      </dgm:t>
    </dgm:pt>
    <dgm:pt modelId="{8EAB3A28-8CE9-4009-BB29-8C015D7F1D27}" type="sibTrans" cxnId="{A3C8B4F8-B587-4BCF-8D74-275877F60E87}">
      <dgm:prSet/>
      <dgm:spPr/>
      <dgm:t>
        <a:bodyPr/>
        <a:lstStyle/>
        <a:p>
          <a:endParaRPr lang="en-US"/>
        </a:p>
      </dgm:t>
    </dgm:pt>
    <dgm:pt modelId="{E873BCEE-B1A8-4F67-A947-523C31CDDD49}">
      <dgm:prSet phldrT="[Text]" custT="1"/>
      <dgm:spPr/>
      <dgm:t>
        <a:bodyPr/>
        <a:lstStyle/>
        <a:p>
          <a:r>
            <a:rPr lang="en-US" sz="1400" dirty="0"/>
            <a:t>Banking support</a:t>
          </a:r>
        </a:p>
      </dgm:t>
    </dgm:pt>
    <dgm:pt modelId="{6E9A6C6D-831B-44B4-99FC-6741B6D4C840}" type="parTrans" cxnId="{DE40093A-C07A-4265-A747-787A66AA37F9}">
      <dgm:prSet/>
      <dgm:spPr/>
      <dgm:t>
        <a:bodyPr/>
        <a:lstStyle/>
        <a:p>
          <a:endParaRPr lang="en-US"/>
        </a:p>
      </dgm:t>
    </dgm:pt>
    <dgm:pt modelId="{C4AAC9FC-BFF5-4B17-B1AD-00F89A51EC4B}" type="sibTrans" cxnId="{DE40093A-C07A-4265-A747-787A66AA37F9}">
      <dgm:prSet/>
      <dgm:spPr/>
      <dgm:t>
        <a:bodyPr/>
        <a:lstStyle/>
        <a:p>
          <a:endParaRPr lang="en-US"/>
        </a:p>
      </dgm:t>
    </dgm:pt>
    <dgm:pt modelId="{2AD0EC8E-A0E4-42EF-ADFE-74F6BEB67786}">
      <dgm:prSet phldrT="[Text]" custT="1"/>
      <dgm:spPr/>
      <dgm:t>
        <a:bodyPr/>
        <a:lstStyle/>
        <a:p>
          <a:r>
            <a:rPr lang="en-US" sz="1400" dirty="0"/>
            <a:t>Withdrawal and Deposits</a:t>
          </a:r>
        </a:p>
      </dgm:t>
    </dgm:pt>
    <dgm:pt modelId="{E437F070-50DE-4332-B67F-B91DAB0DB12C}" type="parTrans" cxnId="{594B6354-7601-45E6-A073-D0F57E7B162E}">
      <dgm:prSet/>
      <dgm:spPr/>
      <dgm:t>
        <a:bodyPr/>
        <a:lstStyle/>
        <a:p>
          <a:endParaRPr lang="en-US"/>
        </a:p>
      </dgm:t>
    </dgm:pt>
    <dgm:pt modelId="{170134D4-8CDC-48B4-9B91-ABC6BD3D5BCA}" type="sibTrans" cxnId="{594B6354-7601-45E6-A073-D0F57E7B162E}">
      <dgm:prSet/>
      <dgm:spPr/>
      <dgm:t>
        <a:bodyPr/>
        <a:lstStyle/>
        <a:p>
          <a:endParaRPr lang="en-US"/>
        </a:p>
      </dgm:t>
    </dgm:pt>
    <dgm:pt modelId="{D2C3777B-9CF7-4794-AEBF-B48728CF3687}">
      <dgm:prSet phldrT="[Text]" custT="1"/>
      <dgm:spPr/>
      <dgm:t>
        <a:bodyPr/>
        <a:lstStyle/>
        <a:p>
          <a:r>
            <a:rPr lang="en-US" sz="1400" dirty="0"/>
            <a:t>E-payments </a:t>
          </a:r>
        </a:p>
      </dgm:t>
    </dgm:pt>
    <dgm:pt modelId="{BC1A19D2-AF3D-4655-A6EF-F29A6962C8A1}" type="parTrans" cxnId="{CDAA9749-59C1-4DD7-8A64-7FE515494CF7}">
      <dgm:prSet/>
      <dgm:spPr/>
      <dgm:t>
        <a:bodyPr/>
        <a:lstStyle/>
        <a:p>
          <a:endParaRPr lang="en-US"/>
        </a:p>
      </dgm:t>
    </dgm:pt>
    <dgm:pt modelId="{EF8E3F4C-CB12-4AFC-B5F7-FD318AF5BD58}" type="sibTrans" cxnId="{CDAA9749-59C1-4DD7-8A64-7FE515494CF7}">
      <dgm:prSet/>
      <dgm:spPr/>
      <dgm:t>
        <a:bodyPr/>
        <a:lstStyle/>
        <a:p>
          <a:endParaRPr lang="en-US"/>
        </a:p>
      </dgm:t>
    </dgm:pt>
    <dgm:pt modelId="{9C53DB2A-8755-40E4-991A-A47FEA505D29}">
      <dgm:prSet phldrT="[Text]" custT="1"/>
      <dgm:spPr/>
      <dgm:t>
        <a:bodyPr/>
        <a:lstStyle/>
        <a:p>
          <a:r>
            <a:rPr lang="en-US" sz="1400" dirty="0"/>
            <a:t>Checks collection </a:t>
          </a:r>
        </a:p>
      </dgm:t>
    </dgm:pt>
    <dgm:pt modelId="{944267B6-3862-4CC2-B98A-12251F462678}" type="parTrans" cxnId="{9AA9CCB1-30FD-4F30-86C1-A4264D06AE29}">
      <dgm:prSet/>
      <dgm:spPr/>
      <dgm:t>
        <a:bodyPr/>
        <a:lstStyle/>
        <a:p>
          <a:endParaRPr lang="en-US"/>
        </a:p>
      </dgm:t>
    </dgm:pt>
    <dgm:pt modelId="{FAC8F195-C921-4283-B05F-97EE6466BAC0}" type="sibTrans" cxnId="{9AA9CCB1-30FD-4F30-86C1-A4264D06AE29}">
      <dgm:prSet/>
      <dgm:spPr/>
      <dgm:t>
        <a:bodyPr/>
        <a:lstStyle/>
        <a:p>
          <a:endParaRPr lang="en-US"/>
        </a:p>
      </dgm:t>
    </dgm:pt>
    <dgm:pt modelId="{6147B209-99CF-4F29-98C6-A758CEE0AF18}">
      <dgm:prSet phldrT="[Text]" custT="1"/>
      <dgm:spPr/>
      <dgm:t>
        <a:bodyPr/>
        <a:lstStyle/>
        <a:p>
          <a:r>
            <a:rPr lang="en-US" sz="1400" dirty="0"/>
            <a:t>Applications </a:t>
          </a:r>
        </a:p>
      </dgm:t>
    </dgm:pt>
    <dgm:pt modelId="{1FC040D2-44F5-46D4-9240-12B8CA7304C8}" type="parTrans" cxnId="{1077937D-AA6B-4FB1-AB25-287CF2A8782C}">
      <dgm:prSet/>
      <dgm:spPr/>
      <dgm:t>
        <a:bodyPr/>
        <a:lstStyle/>
        <a:p>
          <a:endParaRPr lang="en-US"/>
        </a:p>
      </dgm:t>
    </dgm:pt>
    <dgm:pt modelId="{9C938E8F-8614-4847-AC60-34C5433E8F5A}" type="sibTrans" cxnId="{1077937D-AA6B-4FB1-AB25-287CF2A8782C}">
      <dgm:prSet/>
      <dgm:spPr/>
      <dgm:t>
        <a:bodyPr/>
        <a:lstStyle/>
        <a:p>
          <a:endParaRPr lang="en-US"/>
        </a:p>
      </dgm:t>
    </dgm:pt>
    <dgm:pt modelId="{87C6BBCF-B4BB-426B-A30B-C8AC1AF358FD}">
      <dgm:prSet phldrT="[Text]" custT="1"/>
      <dgm:spPr/>
      <dgm:t>
        <a:bodyPr/>
        <a:lstStyle/>
        <a:p>
          <a:r>
            <a:rPr lang="en-US" sz="1400" dirty="0"/>
            <a:t>Banking Support </a:t>
          </a:r>
        </a:p>
      </dgm:t>
    </dgm:pt>
    <dgm:pt modelId="{3C591C4D-E4A8-4FFA-9F3B-54C150451340}" type="parTrans" cxnId="{27562CB5-DE89-43F8-AFDB-84715D8A7FA8}">
      <dgm:prSet/>
      <dgm:spPr/>
      <dgm:t>
        <a:bodyPr/>
        <a:lstStyle/>
        <a:p>
          <a:endParaRPr lang="en-US"/>
        </a:p>
      </dgm:t>
    </dgm:pt>
    <dgm:pt modelId="{FE09EE4A-7571-4160-9C27-2787EEDC6985}" type="sibTrans" cxnId="{27562CB5-DE89-43F8-AFDB-84715D8A7FA8}">
      <dgm:prSet/>
      <dgm:spPr/>
      <dgm:t>
        <a:bodyPr/>
        <a:lstStyle/>
        <a:p>
          <a:endParaRPr lang="en-US"/>
        </a:p>
      </dgm:t>
    </dgm:pt>
    <dgm:pt modelId="{2D68EE5C-FBE7-424A-8D89-FC28AF763EBC}" type="pres">
      <dgm:prSet presAssocID="{6E83E307-BDA4-4A9A-94C8-B2648A38776B}" presName="linear" presStyleCnt="0">
        <dgm:presLayoutVars>
          <dgm:animLvl val="lvl"/>
          <dgm:resizeHandles val="exact"/>
        </dgm:presLayoutVars>
      </dgm:prSet>
      <dgm:spPr/>
    </dgm:pt>
    <dgm:pt modelId="{DDF1A1BE-8BB0-471D-8C2E-A84642F2F3FE}" type="pres">
      <dgm:prSet presAssocID="{A54AA0A3-D923-4DD5-AF00-1B79C05A1AD9}" presName="parentText" presStyleLbl="node1" presStyleIdx="0" presStyleCnt="2" custScaleY="35645">
        <dgm:presLayoutVars>
          <dgm:chMax val="0"/>
          <dgm:bulletEnabled val="1"/>
        </dgm:presLayoutVars>
      </dgm:prSet>
      <dgm:spPr/>
    </dgm:pt>
    <dgm:pt modelId="{9596356C-9B67-4674-B5ED-9E12B64E342A}" type="pres">
      <dgm:prSet presAssocID="{A54AA0A3-D923-4DD5-AF00-1B79C05A1AD9}" presName="childText" presStyleLbl="revTx" presStyleIdx="0" presStyleCnt="2">
        <dgm:presLayoutVars>
          <dgm:bulletEnabled val="1"/>
        </dgm:presLayoutVars>
      </dgm:prSet>
      <dgm:spPr/>
    </dgm:pt>
    <dgm:pt modelId="{35F83725-9735-4A1F-B371-52FAEEF544CB}" type="pres">
      <dgm:prSet presAssocID="{822C4600-F11A-413F-B1D7-01CC5B1795BF}" presName="parentText" presStyleLbl="node1" presStyleIdx="1" presStyleCnt="2" custScaleY="35845">
        <dgm:presLayoutVars>
          <dgm:chMax val="0"/>
          <dgm:bulletEnabled val="1"/>
        </dgm:presLayoutVars>
      </dgm:prSet>
      <dgm:spPr/>
    </dgm:pt>
    <dgm:pt modelId="{FC2D0FF1-7A93-4A1F-80BB-F976CBB02B9A}" type="pres">
      <dgm:prSet presAssocID="{822C4600-F11A-413F-B1D7-01CC5B1795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5173D06-418A-4E83-A57E-321A25630C24}" srcId="{822C4600-F11A-413F-B1D7-01CC5B1795BF}" destId="{7937661B-6D5C-4376-9C81-FD5CFD4DECAE}" srcOrd="0" destOrd="0" parTransId="{05393F7B-64A0-40B7-8BCC-6392EE5BF6A9}" sibTransId="{EE576DE6-E143-4C8E-A8BF-E08118FF20EE}"/>
    <dgm:cxn modelId="{12DA0210-CFF9-4D45-BE3E-1606BDD93B45}" type="presOf" srcId="{6E83E307-BDA4-4A9A-94C8-B2648A38776B}" destId="{2D68EE5C-FBE7-424A-8D89-FC28AF763EBC}" srcOrd="0" destOrd="0" presId="urn:microsoft.com/office/officeart/2005/8/layout/vList2"/>
    <dgm:cxn modelId="{54340E1F-4175-4AD7-AD29-09568492D94B}" type="presOf" srcId="{C9E4868D-1368-4444-93F4-EDA63BA8B437}" destId="{9596356C-9B67-4674-B5ED-9E12B64E342A}" srcOrd="0" destOrd="1" presId="urn:microsoft.com/office/officeart/2005/8/layout/vList2"/>
    <dgm:cxn modelId="{9CE9012A-8118-475B-B827-4A4C80B00D8B}" type="presOf" srcId="{FAF2E4DB-5155-4238-AE8D-6E6968F8BF68}" destId="{9596356C-9B67-4674-B5ED-9E12B64E342A}" srcOrd="0" destOrd="3" presId="urn:microsoft.com/office/officeart/2005/8/layout/vList2"/>
    <dgm:cxn modelId="{DAA4ED2A-0EAF-448C-9D6D-A5402602E490}" type="presOf" srcId="{9C53DB2A-8755-40E4-991A-A47FEA505D29}" destId="{FC2D0FF1-7A93-4A1F-80BB-F976CBB02B9A}" srcOrd="0" destOrd="3" presId="urn:microsoft.com/office/officeart/2005/8/layout/vList2"/>
    <dgm:cxn modelId="{A2FEA434-3F9E-41B0-B2C8-CE275224F0B7}" type="presOf" srcId="{E873BCEE-B1A8-4F67-A947-523C31CDDD49}" destId="{9596356C-9B67-4674-B5ED-9E12B64E342A}" srcOrd="0" destOrd="4" presId="urn:microsoft.com/office/officeart/2005/8/layout/vList2"/>
    <dgm:cxn modelId="{DE40093A-C07A-4265-A747-787A66AA37F9}" srcId="{A54AA0A3-D923-4DD5-AF00-1B79C05A1AD9}" destId="{E873BCEE-B1A8-4F67-A947-523C31CDDD49}" srcOrd="4" destOrd="0" parTransId="{6E9A6C6D-831B-44B4-99FC-6741B6D4C840}" sibTransId="{C4AAC9FC-BFF5-4B17-B1AD-00F89A51EC4B}"/>
    <dgm:cxn modelId="{2C6C1248-B791-4593-9E0D-70308048089E}" srcId="{6E83E307-BDA4-4A9A-94C8-B2648A38776B}" destId="{A54AA0A3-D923-4DD5-AF00-1B79C05A1AD9}" srcOrd="0" destOrd="0" parTransId="{0DF0D005-9244-4A99-85F1-AAD9162970B3}" sibTransId="{9BAAFB3A-BEDA-482C-A1E0-EFFD16E7604A}"/>
    <dgm:cxn modelId="{CDAA9749-59C1-4DD7-8A64-7FE515494CF7}" srcId="{822C4600-F11A-413F-B1D7-01CC5B1795BF}" destId="{D2C3777B-9CF7-4794-AEBF-B48728CF3687}" srcOrd="2" destOrd="0" parTransId="{BC1A19D2-AF3D-4655-A6EF-F29A6962C8A1}" sibTransId="{EF8E3F4C-CB12-4AFC-B5F7-FD318AF5BD58}"/>
    <dgm:cxn modelId="{AF71BF49-A900-4EF2-8F5E-561316271D86}" type="presOf" srcId="{42E85B5E-C5D1-4B4A-9842-092916D01280}" destId="{9596356C-9B67-4674-B5ED-9E12B64E342A}" srcOrd="0" destOrd="2" presId="urn:microsoft.com/office/officeart/2005/8/layout/vList2"/>
    <dgm:cxn modelId="{9032984A-F354-4418-BA4D-36B8B4E21A70}" type="presOf" srcId="{D2C3777B-9CF7-4794-AEBF-B48728CF3687}" destId="{FC2D0FF1-7A93-4A1F-80BB-F976CBB02B9A}" srcOrd="0" destOrd="2" presId="urn:microsoft.com/office/officeart/2005/8/layout/vList2"/>
    <dgm:cxn modelId="{4DC8D053-24D6-4E57-997E-2ACB16B1C2FE}" srcId="{A54AA0A3-D923-4DD5-AF00-1B79C05A1AD9}" destId="{42E85B5E-C5D1-4B4A-9842-092916D01280}" srcOrd="2" destOrd="0" parTransId="{139258CF-2A3A-4AEF-98D5-1540B875B245}" sibTransId="{7F6A8F5E-6EDB-489D-9417-0355B1D639ED}"/>
    <dgm:cxn modelId="{594B6354-7601-45E6-A073-D0F57E7B162E}" srcId="{822C4600-F11A-413F-B1D7-01CC5B1795BF}" destId="{2AD0EC8E-A0E4-42EF-ADFE-74F6BEB67786}" srcOrd="1" destOrd="0" parTransId="{E437F070-50DE-4332-B67F-B91DAB0DB12C}" sibTransId="{170134D4-8CDC-48B4-9B91-ABC6BD3D5BCA}"/>
    <dgm:cxn modelId="{9F805876-B868-44E0-B89F-0C0D2DC8E808}" type="presOf" srcId="{A54AA0A3-D923-4DD5-AF00-1B79C05A1AD9}" destId="{DDF1A1BE-8BB0-471D-8C2E-A84642F2F3FE}" srcOrd="0" destOrd="0" presId="urn:microsoft.com/office/officeart/2005/8/layout/vList2"/>
    <dgm:cxn modelId="{FC5E267B-210D-40EF-9F27-C02A04BD806B}" srcId="{6E83E307-BDA4-4A9A-94C8-B2648A38776B}" destId="{822C4600-F11A-413F-B1D7-01CC5B1795BF}" srcOrd="1" destOrd="0" parTransId="{09FA6C90-5617-4946-B206-584990A22380}" sibTransId="{FEA0C6E3-F767-4AF2-AC06-4B7EA15D42CD}"/>
    <dgm:cxn modelId="{3086F97B-8D19-4604-90FA-F540A60093D1}" type="presOf" srcId="{6147B209-99CF-4F29-98C6-A758CEE0AF18}" destId="{FC2D0FF1-7A93-4A1F-80BB-F976CBB02B9A}" srcOrd="0" destOrd="4" presId="urn:microsoft.com/office/officeart/2005/8/layout/vList2"/>
    <dgm:cxn modelId="{1077937D-AA6B-4FB1-AB25-287CF2A8782C}" srcId="{822C4600-F11A-413F-B1D7-01CC5B1795BF}" destId="{6147B209-99CF-4F29-98C6-A758CEE0AF18}" srcOrd="4" destOrd="0" parTransId="{1FC040D2-44F5-46D4-9240-12B8CA7304C8}" sibTransId="{9C938E8F-8614-4847-AC60-34C5433E8F5A}"/>
    <dgm:cxn modelId="{BE9EA586-6697-4BE3-8104-C521E7555AF4}" type="presOf" srcId="{822C4600-F11A-413F-B1D7-01CC5B1795BF}" destId="{35F83725-9735-4A1F-B371-52FAEEF544CB}" srcOrd="0" destOrd="0" presId="urn:microsoft.com/office/officeart/2005/8/layout/vList2"/>
    <dgm:cxn modelId="{43818C98-7CA5-4CDB-98FE-1B3FD39D1B96}" srcId="{A54AA0A3-D923-4DD5-AF00-1B79C05A1AD9}" destId="{C9E4868D-1368-4444-93F4-EDA63BA8B437}" srcOrd="1" destOrd="0" parTransId="{83067170-1047-4110-90B1-9D85BF7CD4DD}" sibTransId="{7C720807-91DA-45AE-A21F-DD2533F6C5D3}"/>
    <dgm:cxn modelId="{F0A633A6-51EF-4716-9EC2-1FFD12383A58}" type="presOf" srcId="{B3D15860-1F2B-4A48-9A12-7253DECD7B4D}" destId="{9596356C-9B67-4674-B5ED-9E12B64E342A}" srcOrd="0" destOrd="0" presId="urn:microsoft.com/office/officeart/2005/8/layout/vList2"/>
    <dgm:cxn modelId="{E73720AC-D444-40F6-A366-9F582B91A0ED}" type="presOf" srcId="{7937661B-6D5C-4376-9C81-FD5CFD4DECAE}" destId="{FC2D0FF1-7A93-4A1F-80BB-F976CBB02B9A}" srcOrd="0" destOrd="0" presId="urn:microsoft.com/office/officeart/2005/8/layout/vList2"/>
    <dgm:cxn modelId="{9AA9CCB1-30FD-4F30-86C1-A4264D06AE29}" srcId="{822C4600-F11A-413F-B1D7-01CC5B1795BF}" destId="{9C53DB2A-8755-40E4-991A-A47FEA505D29}" srcOrd="3" destOrd="0" parTransId="{944267B6-3862-4CC2-B98A-12251F462678}" sibTransId="{FAC8F195-C921-4283-B05F-97EE6466BAC0}"/>
    <dgm:cxn modelId="{EE51DDB3-AEA2-42A5-A107-425400493390}" type="presOf" srcId="{87C6BBCF-B4BB-426B-A30B-C8AC1AF358FD}" destId="{FC2D0FF1-7A93-4A1F-80BB-F976CBB02B9A}" srcOrd="0" destOrd="5" presId="urn:microsoft.com/office/officeart/2005/8/layout/vList2"/>
    <dgm:cxn modelId="{27562CB5-DE89-43F8-AFDB-84715D8A7FA8}" srcId="{822C4600-F11A-413F-B1D7-01CC5B1795BF}" destId="{87C6BBCF-B4BB-426B-A30B-C8AC1AF358FD}" srcOrd="5" destOrd="0" parTransId="{3C591C4D-E4A8-4FFA-9F3B-54C150451340}" sibTransId="{FE09EE4A-7571-4160-9C27-2787EEDC6985}"/>
    <dgm:cxn modelId="{D59515EA-29EB-4FD3-ADE7-93C92736115D}" type="presOf" srcId="{2AD0EC8E-A0E4-42EF-ADFE-74F6BEB67786}" destId="{FC2D0FF1-7A93-4A1F-80BB-F976CBB02B9A}" srcOrd="0" destOrd="1" presId="urn:microsoft.com/office/officeart/2005/8/layout/vList2"/>
    <dgm:cxn modelId="{A3C8B4F8-B587-4BCF-8D74-275877F60E87}" srcId="{A54AA0A3-D923-4DD5-AF00-1B79C05A1AD9}" destId="{FAF2E4DB-5155-4238-AE8D-6E6968F8BF68}" srcOrd="3" destOrd="0" parTransId="{7F549228-EC7F-4DD6-855D-D04463D83A4D}" sibTransId="{8EAB3A28-8CE9-4009-BB29-8C015D7F1D27}"/>
    <dgm:cxn modelId="{442758FB-445F-4743-A1E1-98148DD76086}" srcId="{A54AA0A3-D923-4DD5-AF00-1B79C05A1AD9}" destId="{B3D15860-1F2B-4A48-9A12-7253DECD7B4D}" srcOrd="0" destOrd="0" parTransId="{E6E9E08D-2565-4B77-9B72-CECCD11123E7}" sibTransId="{564C4A6B-74C6-4C46-A9E7-D05084C83AD2}"/>
    <dgm:cxn modelId="{018F9B63-7AD5-4C8C-A3C5-A0C82D3030C9}" type="presParOf" srcId="{2D68EE5C-FBE7-424A-8D89-FC28AF763EBC}" destId="{DDF1A1BE-8BB0-471D-8C2E-A84642F2F3FE}" srcOrd="0" destOrd="0" presId="urn:microsoft.com/office/officeart/2005/8/layout/vList2"/>
    <dgm:cxn modelId="{7DBBFFF2-8349-4005-891B-83ED3C4E5284}" type="presParOf" srcId="{2D68EE5C-FBE7-424A-8D89-FC28AF763EBC}" destId="{9596356C-9B67-4674-B5ED-9E12B64E342A}" srcOrd="1" destOrd="0" presId="urn:microsoft.com/office/officeart/2005/8/layout/vList2"/>
    <dgm:cxn modelId="{C4C772B5-29D9-4D2A-930C-30438EBE4ACD}" type="presParOf" srcId="{2D68EE5C-FBE7-424A-8D89-FC28AF763EBC}" destId="{35F83725-9735-4A1F-B371-52FAEEF544CB}" srcOrd="2" destOrd="0" presId="urn:microsoft.com/office/officeart/2005/8/layout/vList2"/>
    <dgm:cxn modelId="{621C781A-CE2D-444B-B53A-F4466E6371A2}" type="presParOf" srcId="{2D68EE5C-FBE7-424A-8D89-FC28AF763EBC}" destId="{FC2D0FF1-7A93-4A1F-80BB-F976CBB02B9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61A4D-EB5F-4DF3-B279-0AB5208C042C}">
      <dsp:nvSpPr>
        <dsp:cNvPr id="0" name=""/>
        <dsp:cNvSpPr/>
      </dsp:nvSpPr>
      <dsp:spPr>
        <a:xfrm rot="16200000">
          <a:off x="-536204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Accounts</a:t>
          </a:r>
        </a:p>
      </dsp:txBody>
      <dsp:txXfrm rot="5400000">
        <a:off x="4366" y="522614"/>
        <a:ext cx="1531937" cy="1567847"/>
      </dsp:txXfrm>
    </dsp:sp>
    <dsp:sp modelId="{BEE76D8C-8ED6-4C1E-A17D-4F458261DE87}">
      <dsp:nvSpPr>
        <dsp:cNvPr id="0" name=""/>
        <dsp:cNvSpPr/>
      </dsp:nvSpPr>
      <dsp:spPr>
        <a:xfrm rot="16200000">
          <a:off x="1110628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Cards </a:t>
          </a:r>
        </a:p>
      </dsp:txBody>
      <dsp:txXfrm rot="5400000">
        <a:off x="1651198" y="522614"/>
        <a:ext cx="1531937" cy="1567847"/>
      </dsp:txXfrm>
    </dsp:sp>
    <dsp:sp modelId="{A3BFEA4D-C7F8-4B11-9978-D97A51711762}">
      <dsp:nvSpPr>
        <dsp:cNvPr id="0" name=""/>
        <dsp:cNvSpPr/>
      </dsp:nvSpPr>
      <dsp:spPr>
        <a:xfrm rot="16200000">
          <a:off x="2757461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TD &amp; CD</a:t>
          </a:r>
        </a:p>
      </dsp:txBody>
      <dsp:txXfrm rot="5400000">
        <a:off x="3298031" y="522614"/>
        <a:ext cx="1531937" cy="1567847"/>
      </dsp:txXfrm>
    </dsp:sp>
    <dsp:sp modelId="{878E8325-F092-42D6-8061-378A264E1FB6}">
      <dsp:nvSpPr>
        <dsp:cNvPr id="0" name=""/>
        <dsp:cNvSpPr/>
      </dsp:nvSpPr>
      <dsp:spPr>
        <a:xfrm rot="16200000">
          <a:off x="4404294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Finance &amp; Loans</a:t>
          </a:r>
        </a:p>
      </dsp:txBody>
      <dsp:txXfrm rot="5400000">
        <a:off x="4944864" y="522614"/>
        <a:ext cx="1531937" cy="1567847"/>
      </dsp:txXfrm>
    </dsp:sp>
    <dsp:sp modelId="{B98DBE42-88CE-4298-ABB3-5A523EAA4783}">
      <dsp:nvSpPr>
        <dsp:cNvPr id="0" name=""/>
        <dsp:cNvSpPr/>
      </dsp:nvSpPr>
      <dsp:spPr>
        <a:xfrm rot="16200000">
          <a:off x="6051127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Insurance</a:t>
          </a:r>
        </a:p>
      </dsp:txBody>
      <dsp:txXfrm rot="5400000">
        <a:off x="6591697" y="522614"/>
        <a:ext cx="1531937" cy="1567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61A4D-EB5F-4DF3-B279-0AB5208C042C}">
      <dsp:nvSpPr>
        <dsp:cNvPr id="0" name=""/>
        <dsp:cNvSpPr/>
      </dsp:nvSpPr>
      <dsp:spPr>
        <a:xfrm rot="16200000">
          <a:off x="-536204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Corp Accounts</a:t>
          </a:r>
        </a:p>
      </dsp:txBody>
      <dsp:txXfrm rot="5400000">
        <a:off x="4366" y="522614"/>
        <a:ext cx="1531937" cy="1567847"/>
      </dsp:txXfrm>
    </dsp:sp>
    <dsp:sp modelId="{BEE76D8C-8ED6-4C1E-A17D-4F458261DE87}">
      <dsp:nvSpPr>
        <dsp:cNvPr id="0" name=""/>
        <dsp:cNvSpPr/>
      </dsp:nvSpPr>
      <dsp:spPr>
        <a:xfrm rot="16200000">
          <a:off x="1110628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LCs , LGs</a:t>
          </a:r>
        </a:p>
      </dsp:txBody>
      <dsp:txXfrm rot="5400000">
        <a:off x="1651198" y="522614"/>
        <a:ext cx="1531937" cy="1567847"/>
      </dsp:txXfrm>
    </dsp:sp>
    <dsp:sp modelId="{A3BFEA4D-C7F8-4B11-9978-D97A51711762}">
      <dsp:nvSpPr>
        <dsp:cNvPr id="0" name=""/>
        <dsp:cNvSpPr/>
      </dsp:nvSpPr>
      <dsp:spPr>
        <a:xfrm rot="16200000">
          <a:off x="2757461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Credit / Finance</a:t>
          </a:r>
        </a:p>
      </dsp:txBody>
      <dsp:txXfrm rot="5400000">
        <a:off x="3298031" y="522614"/>
        <a:ext cx="1531937" cy="1567847"/>
      </dsp:txXfrm>
    </dsp:sp>
    <dsp:sp modelId="{B98DBE42-88CE-4298-ABB3-5A523EAA4783}">
      <dsp:nvSpPr>
        <dsp:cNvPr id="0" name=""/>
        <dsp:cNvSpPr/>
      </dsp:nvSpPr>
      <dsp:spPr>
        <a:xfrm rot="16200000">
          <a:off x="4404294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Payroll</a:t>
          </a:r>
        </a:p>
      </dsp:txBody>
      <dsp:txXfrm rot="5400000">
        <a:off x="4944864" y="522614"/>
        <a:ext cx="1531937" cy="1567847"/>
      </dsp:txXfrm>
    </dsp:sp>
    <dsp:sp modelId="{3C24F845-5064-4665-A72D-41A1E6D12DEA}">
      <dsp:nvSpPr>
        <dsp:cNvPr id="0" name=""/>
        <dsp:cNvSpPr/>
      </dsp:nvSpPr>
      <dsp:spPr>
        <a:xfrm rot="16200000">
          <a:off x="6051127" y="540569"/>
          <a:ext cx="2613077" cy="15319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Insurance</a:t>
          </a:r>
        </a:p>
      </dsp:txBody>
      <dsp:txXfrm rot="5400000">
        <a:off x="6591697" y="522614"/>
        <a:ext cx="1531937" cy="15678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1A4A6-8FEF-47D0-869B-6AE6412FB719}">
      <dsp:nvSpPr>
        <dsp:cNvPr id="0" name=""/>
        <dsp:cNvSpPr/>
      </dsp:nvSpPr>
      <dsp:spPr>
        <a:xfrm>
          <a:off x="4891" y="351416"/>
          <a:ext cx="2501978" cy="980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Product Browsing and Comparisons </a:t>
          </a:r>
          <a:endParaRPr lang="en-US" sz="2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91" y="351416"/>
        <a:ext cx="2501978" cy="980100"/>
      </dsp:txXfrm>
    </dsp:sp>
    <dsp:sp modelId="{D02A5D66-2A22-4ED3-B177-A2F4E2622DB5}">
      <dsp:nvSpPr>
        <dsp:cNvPr id="0" name=""/>
        <dsp:cNvSpPr/>
      </dsp:nvSpPr>
      <dsp:spPr>
        <a:xfrm>
          <a:off x="2506870" y="351416"/>
          <a:ext cx="500395" cy="980100"/>
        </a:xfrm>
        <a:prstGeom prst="leftBrace">
          <a:avLst>
            <a:gd name="adj1" fmla="val 35000"/>
            <a:gd name="adj2" fmla="val 50000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910DE-1FAE-4421-A9EC-B6A9ABCC3223}">
      <dsp:nvSpPr>
        <dsp:cNvPr id="0" name=""/>
        <dsp:cNvSpPr/>
      </dsp:nvSpPr>
      <dsp:spPr>
        <a:xfrm>
          <a:off x="3212315" y="351416"/>
          <a:ext cx="6805382" cy="9801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Product Catalog </a:t>
          </a:r>
          <a:endParaRPr lang="en-US" sz="1800" b="1" kern="1200" dirty="0">
            <a:solidFill>
              <a:schemeClr val="tx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Product Comparison </a:t>
          </a:r>
          <a:endParaRPr lang="en-US" sz="1800" b="1" kern="1200" dirty="0">
            <a:solidFill>
              <a:schemeClr val="tx2"/>
            </a:solidFill>
          </a:endParaRPr>
        </a:p>
      </dsp:txBody>
      <dsp:txXfrm>
        <a:off x="3212315" y="351416"/>
        <a:ext cx="6805382" cy="980100"/>
      </dsp:txXfrm>
    </dsp:sp>
    <dsp:sp modelId="{0D80AC4A-A6CE-4186-B663-EFB90A3F36E0}">
      <dsp:nvSpPr>
        <dsp:cNvPr id="0" name=""/>
        <dsp:cNvSpPr/>
      </dsp:nvSpPr>
      <dsp:spPr>
        <a:xfrm>
          <a:off x="4891" y="1410716"/>
          <a:ext cx="2501978" cy="69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Study/Customize Product Variables</a:t>
          </a:r>
          <a:endParaRPr lang="en-US" sz="2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91" y="1410716"/>
        <a:ext cx="2501978" cy="694237"/>
      </dsp:txXfrm>
    </dsp:sp>
    <dsp:sp modelId="{A60F9A32-BC07-4AF0-AF35-E1CDCE768195}">
      <dsp:nvSpPr>
        <dsp:cNvPr id="0" name=""/>
        <dsp:cNvSpPr/>
      </dsp:nvSpPr>
      <dsp:spPr>
        <a:xfrm>
          <a:off x="2506870" y="1410716"/>
          <a:ext cx="500395" cy="694237"/>
        </a:xfrm>
        <a:prstGeom prst="leftBrace">
          <a:avLst>
            <a:gd name="adj1" fmla="val 35000"/>
            <a:gd name="adj2" fmla="val 50000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7C9D1-91AE-44D0-B01D-010FD4CC5D55}">
      <dsp:nvSpPr>
        <dsp:cNvPr id="0" name=""/>
        <dsp:cNvSpPr/>
      </dsp:nvSpPr>
      <dsp:spPr>
        <a:xfrm>
          <a:off x="3207424" y="1410716"/>
          <a:ext cx="6805382" cy="69423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Simulators </a:t>
          </a:r>
          <a:endParaRPr lang="en-US" sz="1800" b="1" kern="1200" dirty="0">
            <a:solidFill>
              <a:schemeClr val="tx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Calculators </a:t>
          </a:r>
          <a:endParaRPr lang="en-US" sz="1800" b="1" kern="1200" dirty="0">
            <a:solidFill>
              <a:schemeClr val="tx2"/>
            </a:solidFill>
          </a:endParaRPr>
        </a:p>
      </dsp:txBody>
      <dsp:txXfrm>
        <a:off x="3207424" y="1410716"/>
        <a:ext cx="6805382" cy="694237"/>
      </dsp:txXfrm>
    </dsp:sp>
    <dsp:sp modelId="{0208A43C-8EE1-4777-A67D-0A059446A349}">
      <dsp:nvSpPr>
        <dsp:cNvPr id="0" name=""/>
        <dsp:cNvSpPr/>
      </dsp:nvSpPr>
      <dsp:spPr>
        <a:xfrm>
          <a:off x="4891" y="2281781"/>
          <a:ext cx="2501978" cy="69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Buy/Apply for Product </a:t>
          </a:r>
          <a:endParaRPr lang="en-US" sz="2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91" y="2281781"/>
        <a:ext cx="2501978" cy="694237"/>
      </dsp:txXfrm>
    </dsp:sp>
    <dsp:sp modelId="{0A79E584-77A8-4302-B9EC-035C8DF38F0D}">
      <dsp:nvSpPr>
        <dsp:cNvPr id="0" name=""/>
        <dsp:cNvSpPr/>
      </dsp:nvSpPr>
      <dsp:spPr>
        <a:xfrm>
          <a:off x="2506870" y="2184154"/>
          <a:ext cx="500395" cy="889491"/>
        </a:xfrm>
        <a:prstGeom prst="leftBrace">
          <a:avLst>
            <a:gd name="adj1" fmla="val 35000"/>
            <a:gd name="adj2" fmla="val 50000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4ED39-F7CB-41C2-8759-B5055F58DF4B}">
      <dsp:nvSpPr>
        <dsp:cNvPr id="0" name=""/>
        <dsp:cNvSpPr/>
      </dsp:nvSpPr>
      <dsp:spPr>
        <a:xfrm>
          <a:off x="3207424" y="2184154"/>
          <a:ext cx="6805382" cy="889491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Fills e-Forms related to product </a:t>
          </a:r>
          <a:endParaRPr lang="en-US" sz="1800" b="1" kern="1200" dirty="0">
            <a:solidFill>
              <a:schemeClr val="tx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Optional check National ID in National Databases eSignature Services/Archive </a:t>
          </a:r>
          <a:endParaRPr lang="en-US" sz="1800" b="1" kern="1200" dirty="0">
            <a:solidFill>
              <a:schemeClr val="tx2"/>
            </a:solidFill>
          </a:endParaRPr>
        </a:p>
      </dsp:txBody>
      <dsp:txXfrm>
        <a:off x="3207424" y="2184154"/>
        <a:ext cx="6805382" cy="889491"/>
      </dsp:txXfrm>
    </dsp:sp>
    <dsp:sp modelId="{CCE372F8-A734-4349-9ED6-2703D53D4161}">
      <dsp:nvSpPr>
        <dsp:cNvPr id="0" name=""/>
        <dsp:cNvSpPr/>
      </dsp:nvSpPr>
      <dsp:spPr>
        <a:xfrm>
          <a:off x="4891" y="3152845"/>
          <a:ext cx="2501978" cy="980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Upload Required Documents (Optional) </a:t>
          </a:r>
          <a:endParaRPr lang="en-US" sz="2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91" y="3152845"/>
        <a:ext cx="2501978" cy="980100"/>
      </dsp:txXfrm>
    </dsp:sp>
    <dsp:sp modelId="{F95A7D52-A902-42DB-94C6-50F27FD3E3A4}">
      <dsp:nvSpPr>
        <dsp:cNvPr id="0" name=""/>
        <dsp:cNvSpPr/>
      </dsp:nvSpPr>
      <dsp:spPr>
        <a:xfrm>
          <a:off x="2506870" y="3152845"/>
          <a:ext cx="500395" cy="980100"/>
        </a:xfrm>
        <a:prstGeom prst="leftBrace">
          <a:avLst>
            <a:gd name="adj1" fmla="val 35000"/>
            <a:gd name="adj2" fmla="val 50000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801765-2781-429F-9E98-810B4595344F}">
      <dsp:nvSpPr>
        <dsp:cNvPr id="0" name=""/>
        <dsp:cNvSpPr/>
      </dsp:nvSpPr>
      <dsp:spPr>
        <a:xfrm>
          <a:off x="3207424" y="3152845"/>
          <a:ext cx="6805382" cy="980100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Customer to upload documents needed </a:t>
          </a:r>
          <a:endParaRPr lang="en-US" sz="1800" b="1" kern="1200" dirty="0">
            <a:solidFill>
              <a:schemeClr val="tx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Retrieve Customer Documents from National eSignature Services/Archives </a:t>
          </a:r>
          <a:endParaRPr lang="en-US" sz="1800" b="1" kern="1200" dirty="0">
            <a:solidFill>
              <a:schemeClr val="tx2"/>
            </a:solidFill>
          </a:endParaRPr>
        </a:p>
      </dsp:txBody>
      <dsp:txXfrm>
        <a:off x="3207424" y="3152845"/>
        <a:ext cx="6805382" cy="980100"/>
      </dsp:txXfrm>
    </dsp:sp>
    <dsp:sp modelId="{63EE59EC-FB57-48BB-9EEB-DE1346C06AC5}">
      <dsp:nvSpPr>
        <dsp:cNvPr id="0" name=""/>
        <dsp:cNvSpPr/>
      </dsp:nvSpPr>
      <dsp:spPr>
        <a:xfrm>
          <a:off x="4891" y="4212145"/>
          <a:ext cx="2501978" cy="69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Pay/Transfer Required Amount</a:t>
          </a:r>
          <a:endParaRPr lang="en-US" sz="2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91" y="4212145"/>
        <a:ext cx="2501978" cy="694237"/>
      </dsp:txXfrm>
    </dsp:sp>
    <dsp:sp modelId="{5CAFAAEE-9D1B-45B2-B91B-0DBDD893AF10}">
      <dsp:nvSpPr>
        <dsp:cNvPr id="0" name=""/>
        <dsp:cNvSpPr/>
      </dsp:nvSpPr>
      <dsp:spPr>
        <a:xfrm>
          <a:off x="2506870" y="4212145"/>
          <a:ext cx="500395" cy="694237"/>
        </a:xfrm>
        <a:prstGeom prst="leftBrace">
          <a:avLst>
            <a:gd name="adj1" fmla="val 35000"/>
            <a:gd name="adj2" fmla="val 50000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E41BC7-6154-4B35-9FFD-1BC9D3A8D0C5}">
      <dsp:nvSpPr>
        <dsp:cNvPr id="0" name=""/>
        <dsp:cNvSpPr/>
      </dsp:nvSpPr>
      <dsp:spPr>
        <a:xfrm>
          <a:off x="3207424" y="4212145"/>
          <a:ext cx="6805382" cy="694237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i="0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Credit Card Swift Transfer Fawry/SADAD Payment</a:t>
          </a:r>
          <a:endParaRPr lang="en-US" sz="1800" b="1" kern="1200" dirty="0">
            <a:solidFill>
              <a:schemeClr val="tx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2"/>
              </a:solidFill>
            </a:rPr>
            <a:t>Others</a:t>
          </a:r>
        </a:p>
      </dsp:txBody>
      <dsp:txXfrm>
        <a:off x="3207424" y="4212145"/>
        <a:ext cx="6805382" cy="6942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82C73-59F6-43D2-82C0-20167ED4D3E6}">
      <dsp:nvSpPr>
        <dsp:cNvPr id="0" name=""/>
        <dsp:cNvSpPr/>
      </dsp:nvSpPr>
      <dsp:spPr>
        <a:xfrm>
          <a:off x="1299603" y="0"/>
          <a:ext cx="8615380" cy="5885989"/>
        </a:xfrm>
        <a:prstGeom prst="diamond">
          <a:avLst/>
        </a:prstGeom>
        <a:solidFill>
          <a:schemeClr val="tx2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75420-437D-42E1-86E5-3DACD5FA1A2A}">
      <dsp:nvSpPr>
        <dsp:cNvPr id="0" name=""/>
        <dsp:cNvSpPr/>
      </dsp:nvSpPr>
      <dsp:spPr>
        <a:xfrm>
          <a:off x="2101697" y="471261"/>
          <a:ext cx="3470413" cy="24713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Bank Verification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iScore</a:t>
          </a: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Check (Automated if possible)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Uploaded Document verification By Humans</a:t>
          </a:r>
        </a:p>
      </dsp:txBody>
      <dsp:txXfrm>
        <a:off x="2222338" y="591902"/>
        <a:ext cx="3229131" cy="2230068"/>
      </dsp:txXfrm>
    </dsp:sp>
    <dsp:sp modelId="{F0BF9AAB-0341-4C91-8567-E662902B81F2}">
      <dsp:nvSpPr>
        <dsp:cNvPr id="0" name=""/>
        <dsp:cNvSpPr/>
      </dsp:nvSpPr>
      <dsp:spPr>
        <a:xfrm>
          <a:off x="5628382" y="471261"/>
          <a:ext cx="3470413" cy="2471350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Internal Workflow/API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Either use STP API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Integrate with CRM or other workflow System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Integrate using RPA Systems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Totally offline</a:t>
          </a:r>
        </a:p>
      </dsp:txBody>
      <dsp:txXfrm>
        <a:off x="5749023" y="591902"/>
        <a:ext cx="3229131" cy="2230068"/>
      </dsp:txXfrm>
    </dsp:sp>
    <dsp:sp modelId="{52C03680-7487-4C47-AC49-72BB5F3980AC}">
      <dsp:nvSpPr>
        <dsp:cNvPr id="0" name=""/>
        <dsp:cNvSpPr/>
      </dsp:nvSpPr>
      <dsp:spPr>
        <a:xfrm>
          <a:off x="2101697" y="2971520"/>
          <a:ext cx="3470413" cy="2471350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Two way Deal Discussion/Chat</a:t>
          </a:r>
          <a:endParaRPr lang="en-US" sz="24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Two way Messages with Bank on Application 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can ask about his application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Bank can ask for more documents or request to complete process</a:t>
          </a:r>
        </a:p>
      </dsp:txBody>
      <dsp:txXfrm>
        <a:off x="2222338" y="3092161"/>
        <a:ext cx="3229131" cy="2230068"/>
      </dsp:txXfrm>
    </dsp:sp>
    <dsp:sp modelId="{9E0BFD25-7085-484C-BD18-872A771E42D1}">
      <dsp:nvSpPr>
        <dsp:cNvPr id="0" name=""/>
        <dsp:cNvSpPr/>
      </dsp:nvSpPr>
      <dsp:spPr>
        <a:xfrm>
          <a:off x="5628382" y="2971520"/>
          <a:ext cx="3470413" cy="24713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Signature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When all is Ready and need Originals and/or Customer Ink Signature </a:t>
          </a:r>
        </a:p>
      </dsp:txBody>
      <dsp:txXfrm>
        <a:off x="5749023" y="3092161"/>
        <a:ext cx="3229131" cy="22300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1A1BE-8BB0-471D-8C2E-A84642F2F3FE}">
      <dsp:nvSpPr>
        <dsp:cNvPr id="0" name=""/>
        <dsp:cNvSpPr/>
      </dsp:nvSpPr>
      <dsp:spPr>
        <a:xfrm>
          <a:off x="0" y="344061"/>
          <a:ext cx="5193047" cy="4337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Kiosk and in Branch Touch Screens</a:t>
          </a:r>
        </a:p>
      </dsp:txBody>
      <dsp:txXfrm>
        <a:off x="21173" y="365234"/>
        <a:ext cx="5150701" cy="391382"/>
      </dsp:txXfrm>
    </dsp:sp>
    <dsp:sp modelId="{9596356C-9B67-4674-B5ED-9E12B64E342A}">
      <dsp:nvSpPr>
        <dsp:cNvPr id="0" name=""/>
        <dsp:cNvSpPr/>
      </dsp:nvSpPr>
      <dsp:spPr>
        <a:xfrm>
          <a:off x="0" y="777789"/>
          <a:ext cx="5193047" cy="1143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87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Automated banking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E-applications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Information surf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Promotions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Direct sales</a:t>
          </a:r>
        </a:p>
      </dsp:txBody>
      <dsp:txXfrm>
        <a:off x="0" y="777789"/>
        <a:ext cx="5193047" cy="1143675"/>
      </dsp:txXfrm>
    </dsp:sp>
    <dsp:sp modelId="{35F83725-9735-4A1F-B371-52FAEEF544CB}">
      <dsp:nvSpPr>
        <dsp:cNvPr id="0" name=""/>
        <dsp:cNvSpPr/>
      </dsp:nvSpPr>
      <dsp:spPr>
        <a:xfrm>
          <a:off x="0" y="1921464"/>
          <a:ext cx="5193047" cy="4411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Mobile  and Internet  banking</a:t>
          </a:r>
        </a:p>
      </dsp:txBody>
      <dsp:txXfrm>
        <a:off x="21536" y="1943000"/>
        <a:ext cx="5149975" cy="398091"/>
      </dsp:txXfrm>
    </dsp:sp>
    <dsp:sp modelId="{FC2D0FF1-7A93-4A1F-80BB-F976CBB02B9A}">
      <dsp:nvSpPr>
        <dsp:cNvPr id="0" name=""/>
        <dsp:cNvSpPr/>
      </dsp:nvSpPr>
      <dsp:spPr>
        <a:xfrm>
          <a:off x="0" y="2362627"/>
          <a:ext cx="5193047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87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Transfers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Bill payments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Offers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Alerts</a:t>
          </a:r>
        </a:p>
      </dsp:txBody>
      <dsp:txXfrm>
        <a:off x="0" y="2362627"/>
        <a:ext cx="5193047" cy="1076400"/>
      </dsp:txXfrm>
    </dsp:sp>
    <dsp:sp modelId="{69B86F51-496B-426A-B438-4ABF66F3F4B3}">
      <dsp:nvSpPr>
        <dsp:cNvPr id="0" name=""/>
        <dsp:cNvSpPr/>
      </dsp:nvSpPr>
      <dsp:spPr>
        <a:xfrm>
          <a:off x="0" y="3439027"/>
          <a:ext cx="5193047" cy="4337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ATM</a:t>
          </a:r>
        </a:p>
      </dsp:txBody>
      <dsp:txXfrm>
        <a:off x="21173" y="3460200"/>
        <a:ext cx="5150701" cy="391382"/>
      </dsp:txXfrm>
    </dsp:sp>
    <dsp:sp modelId="{38BC7D89-3C60-4B64-8CDE-DE07F163651C}">
      <dsp:nvSpPr>
        <dsp:cNvPr id="0" name=""/>
        <dsp:cNvSpPr/>
      </dsp:nvSpPr>
      <dsp:spPr>
        <a:xfrm>
          <a:off x="0" y="3872755"/>
          <a:ext cx="5193047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87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Deposits and Withdrawals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Account information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Check deposits</a:t>
          </a:r>
        </a:p>
      </dsp:txBody>
      <dsp:txXfrm>
        <a:off x="0" y="3872755"/>
        <a:ext cx="5193047" cy="10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1A1BE-8BB0-471D-8C2E-A84642F2F3FE}">
      <dsp:nvSpPr>
        <dsp:cNvPr id="0" name=""/>
        <dsp:cNvSpPr/>
      </dsp:nvSpPr>
      <dsp:spPr>
        <a:xfrm>
          <a:off x="0" y="742321"/>
          <a:ext cx="5594439" cy="4337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Phone Banking</a:t>
          </a:r>
        </a:p>
      </dsp:txBody>
      <dsp:txXfrm>
        <a:off x="21173" y="763494"/>
        <a:ext cx="5552093" cy="391382"/>
      </dsp:txXfrm>
    </dsp:sp>
    <dsp:sp modelId="{9596356C-9B67-4674-B5ED-9E12B64E342A}">
      <dsp:nvSpPr>
        <dsp:cNvPr id="0" name=""/>
        <dsp:cNvSpPr/>
      </dsp:nvSpPr>
      <dsp:spPr>
        <a:xfrm>
          <a:off x="0" y="1176049"/>
          <a:ext cx="5594439" cy="1143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623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Call Center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Information and update customer information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Transfers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Sales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Banking support</a:t>
          </a:r>
        </a:p>
      </dsp:txBody>
      <dsp:txXfrm>
        <a:off x="0" y="1176049"/>
        <a:ext cx="5594439" cy="1143675"/>
      </dsp:txXfrm>
    </dsp:sp>
    <dsp:sp modelId="{35F83725-9735-4A1F-B371-52FAEEF544CB}">
      <dsp:nvSpPr>
        <dsp:cNvPr id="0" name=""/>
        <dsp:cNvSpPr/>
      </dsp:nvSpPr>
      <dsp:spPr>
        <a:xfrm>
          <a:off x="0" y="2319724"/>
          <a:ext cx="5594439" cy="4361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Branch banking</a:t>
          </a:r>
        </a:p>
      </dsp:txBody>
      <dsp:txXfrm>
        <a:off x="21292" y="2341016"/>
        <a:ext cx="5551855" cy="393577"/>
      </dsp:txXfrm>
    </dsp:sp>
    <dsp:sp modelId="{FC2D0FF1-7A93-4A1F-80BB-F976CBB02B9A}">
      <dsp:nvSpPr>
        <dsp:cNvPr id="0" name=""/>
        <dsp:cNvSpPr/>
      </dsp:nvSpPr>
      <dsp:spPr>
        <a:xfrm>
          <a:off x="0" y="2755886"/>
          <a:ext cx="5594439" cy="134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623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Signatures and form filling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Withdrawal and Deposits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E-payments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Checks collection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Applications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Banking Support </a:t>
          </a:r>
        </a:p>
      </dsp:txBody>
      <dsp:txXfrm>
        <a:off x="0" y="2755886"/>
        <a:ext cx="5594439" cy="1345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ACBD8-5EDB-4A87-A031-6FC4899358AD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E237F-9F7F-4EEB-BDEA-86F8715C5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9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4F81BD"/>
              </a:buClr>
            </a:pPr>
            <a:fld id="{972868A6-268B-4924-895F-B53A69DC2051}" type="slidenum">
              <a:rPr lang="en-US" sz="1300" b="0">
                <a:solidFill>
                  <a:prstClr val="black"/>
                </a:solidFill>
                <a:latin typeface="Times" pitchFamily="18" charset="0"/>
              </a:rPr>
              <a:pPr>
                <a:buClr>
                  <a:srgbClr val="4F81BD"/>
                </a:buClr>
              </a:pPr>
              <a:t>2</a:t>
            </a:fld>
            <a:endParaRPr lang="en-US" sz="1300" b="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5137" cy="3833813"/>
          </a:xfrm>
          <a:ln w="12700" cap="flat">
            <a:solidFill>
              <a:schemeClr val="tx1"/>
            </a:solidFill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8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02" tIns="49852" rIns="99702" bIns="49852"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374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E515F-4E62-4980-B12A-8679F0EC2F1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4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E515F-4E62-4980-B12A-8679F0EC2F1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5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E237F-9F7F-4EEB-BDEA-86F8715C50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98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2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E237F-9F7F-4EEB-BDEA-86F8715C50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43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6: Bank Verification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iScore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Check (Automated if possible) Uploaded Document verification By Humans Step 7: Internal Workflow/API Either use STP API Integrate with CRM or other workflow System Integrate using RPA Systems Totally offline Step 8: Two way Deal Discussion/Chat (Optional) Two way Messages with Bank on Application Customer can ask about his application Bank can ask for more documents or request to complete process Step 9: When all is Ready and need Originals and/or Customer Ink Signature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D2A66-201D-4A07-A0BC-90E06860F2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5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68958-A0CE-4977-A3AB-D4BCA964C0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2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68958-A0CE-4977-A3AB-D4BCA964C0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16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68958-A0CE-4977-A3AB-D4BCA964C09F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83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68958-A0CE-4977-A3AB-D4BCA964C09F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0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4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3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 userDrawn="1"/>
        </p:nvSpPr>
        <p:spPr>
          <a:xfrm>
            <a:off x="4339167" y="2474913"/>
            <a:ext cx="3460751" cy="228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3" name="Picture 10" descr="10-1-2009 10-46 cop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2188"/>
            <a:ext cx="1219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C:\Documents and Settings\mohamed.araby\Desktop\N70 copy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2634" y="1143000"/>
            <a:ext cx="3536951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mohamed.araby\Desktop\N70 copy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817" y="1120775"/>
            <a:ext cx="3539067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 userDrawn="1"/>
        </p:nvSpPr>
        <p:spPr>
          <a:xfrm>
            <a:off x="4447118" y="3925888"/>
            <a:ext cx="3388783" cy="228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48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10-1-2009 10-46 cop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2188"/>
            <a:ext cx="1219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mohamed.araby\Desktop\N70 copy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2634" y="1143000"/>
            <a:ext cx="3536951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C:\Documents and Settings\mohamed.araby\Desktop\N70 copy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817" y="1120775"/>
            <a:ext cx="3539067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 userDrawn="1"/>
        </p:nvSpPr>
        <p:spPr>
          <a:xfrm>
            <a:off x="4447118" y="3038475"/>
            <a:ext cx="3388783" cy="228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265584" y="2178050"/>
            <a:ext cx="1953683" cy="59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r>
              <a:rPr lang="en-US" sz="3600" b="1" dirty="0">
                <a:solidFill>
                  <a:srgbClr val="53548A"/>
                </a:solidFill>
                <a:latin typeface="Arial" charset="0"/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1779980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 userDrawn="1"/>
        </p:nvSpPr>
        <p:spPr>
          <a:xfrm>
            <a:off x="4339167" y="2474913"/>
            <a:ext cx="3460751" cy="228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3" name="Picture 10" descr="10-1-2009 10-46 cop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2188"/>
            <a:ext cx="1219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Arrow 3"/>
          <p:cNvSpPr/>
          <p:nvPr userDrawn="1"/>
        </p:nvSpPr>
        <p:spPr>
          <a:xfrm>
            <a:off x="4375151" y="3925888"/>
            <a:ext cx="3388783" cy="228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5" name="Picture 18" descr="nokia-5800-navigation-edition-2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117" y="887414"/>
            <a:ext cx="3132667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nokia-5800-navigation-edition-2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1" y="877888"/>
            <a:ext cx="3132667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6711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te-jamin_00 cop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884" y="793750"/>
            <a:ext cx="3621616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 userDrawn="1"/>
        </p:nvSpPr>
        <p:spPr>
          <a:xfrm>
            <a:off x="4339167" y="2474913"/>
            <a:ext cx="3460751" cy="228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4" name="Picture 10" descr="10-1-2009 10-46 cop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2188"/>
            <a:ext cx="1219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 userDrawn="1"/>
        </p:nvSpPr>
        <p:spPr>
          <a:xfrm>
            <a:off x="4375151" y="3925888"/>
            <a:ext cx="3388783" cy="228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6" name="Picture 19" descr="imate-jamin_00 cop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1" y="798514"/>
            <a:ext cx="3621616" cy="49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7640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 userDrawn="1"/>
        </p:nvSpPr>
        <p:spPr>
          <a:xfrm>
            <a:off x="4339167" y="2474913"/>
            <a:ext cx="3460751" cy="228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3" name="Picture 10" descr="10-1-2009 10-46 cop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2188"/>
            <a:ext cx="1219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Arrow 3"/>
          <p:cNvSpPr/>
          <p:nvPr userDrawn="1"/>
        </p:nvSpPr>
        <p:spPr>
          <a:xfrm>
            <a:off x="4375151" y="3925888"/>
            <a:ext cx="3388783" cy="228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grpSp>
        <p:nvGrpSpPr>
          <p:cNvPr id="5" name="Group 13"/>
          <p:cNvGrpSpPr>
            <a:grpSpLocks/>
          </p:cNvGrpSpPr>
          <p:nvPr userDrawn="1"/>
        </p:nvGrpSpPr>
        <p:grpSpPr bwMode="auto">
          <a:xfrm>
            <a:off x="412751" y="511175"/>
            <a:ext cx="3962400" cy="5365750"/>
            <a:chOff x="309866" y="510988"/>
            <a:chExt cx="2971215" cy="5365377"/>
          </a:xfrm>
        </p:grpSpPr>
        <p:pic>
          <p:nvPicPr>
            <p:cNvPr id="6" name="Picture 19" descr="image.axd.png"/>
            <p:cNvPicPr>
              <a:picLocks noChangeAspect="1"/>
            </p:cNvPicPr>
            <p:nvPr userDrawn="1"/>
          </p:nvPicPr>
          <p:blipFill>
            <a:blip r:embed="rId3" cstate="print"/>
            <a:srcRect l="4544" t="2940" r="4544" b="11372"/>
            <a:stretch>
              <a:fillRect/>
            </a:stretch>
          </p:blipFill>
          <p:spPr bwMode="auto">
            <a:xfrm>
              <a:off x="309866" y="510988"/>
              <a:ext cx="2971215" cy="536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 userDrawn="1"/>
          </p:nvSpPr>
          <p:spPr>
            <a:xfrm>
              <a:off x="647936" y="1523743"/>
              <a:ext cx="2322056" cy="30541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53548A"/>
                </a:buClr>
                <a:defRPr/>
              </a:pPr>
              <a:endParaRPr lang="en-US" sz="2000" b="1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11"/>
          <p:cNvGrpSpPr>
            <a:grpSpLocks/>
          </p:cNvGrpSpPr>
          <p:nvPr userDrawn="1"/>
        </p:nvGrpSpPr>
        <p:grpSpPr bwMode="auto">
          <a:xfrm>
            <a:off x="7717367" y="542926"/>
            <a:ext cx="3960284" cy="5364163"/>
            <a:chOff x="5788025" y="542925"/>
            <a:chExt cx="2970213" cy="5364163"/>
          </a:xfrm>
        </p:grpSpPr>
        <p:pic>
          <p:nvPicPr>
            <p:cNvPr id="9" name="Picture 23" descr="image.axd.png"/>
            <p:cNvPicPr>
              <a:picLocks noChangeAspect="1"/>
            </p:cNvPicPr>
            <p:nvPr userDrawn="1"/>
          </p:nvPicPr>
          <p:blipFill>
            <a:blip r:embed="rId3" cstate="print"/>
            <a:srcRect l="4544" t="2940" r="4544" b="11372"/>
            <a:stretch>
              <a:fillRect/>
            </a:stretch>
          </p:blipFill>
          <p:spPr bwMode="auto">
            <a:xfrm>
              <a:off x="5788025" y="542925"/>
              <a:ext cx="2970213" cy="536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 userDrawn="1"/>
          </p:nvSpPr>
          <p:spPr bwMode="auto">
            <a:xfrm>
              <a:off x="6105525" y="1543050"/>
              <a:ext cx="2347913" cy="3062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53548A"/>
                </a:buClr>
                <a:defRPr/>
              </a:pPr>
              <a:endParaRPr lang="en-US" sz="20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8514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 userDrawn="1"/>
        </p:nvSpPr>
        <p:spPr>
          <a:xfrm>
            <a:off x="4339167" y="2474913"/>
            <a:ext cx="3460751" cy="228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3" name="Picture 10" descr="10-1-2009 10-46 cop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2188"/>
            <a:ext cx="1219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Arrow 3"/>
          <p:cNvSpPr/>
          <p:nvPr userDrawn="1"/>
        </p:nvSpPr>
        <p:spPr>
          <a:xfrm>
            <a:off x="4375151" y="3925888"/>
            <a:ext cx="3388783" cy="228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 userDrawn="1"/>
        </p:nvGrpSpPr>
        <p:grpSpPr bwMode="auto">
          <a:xfrm>
            <a:off x="662517" y="646113"/>
            <a:ext cx="3748616" cy="5364162"/>
            <a:chOff x="496888" y="646113"/>
            <a:chExt cx="2811462" cy="5364162"/>
          </a:xfrm>
        </p:grpSpPr>
        <p:pic>
          <p:nvPicPr>
            <p:cNvPr id="6" name="Picture 18" descr="gsmarena_001.jpg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1" t="3905" r="68823" b="4591"/>
            <a:stretch>
              <a:fillRect/>
            </a:stretch>
          </p:blipFill>
          <p:spPr bwMode="auto">
            <a:xfrm>
              <a:off x="496888" y="646113"/>
              <a:ext cx="2811462" cy="536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 userDrawn="1"/>
          </p:nvSpPr>
          <p:spPr>
            <a:xfrm>
              <a:off x="846138" y="1570038"/>
              <a:ext cx="2120900" cy="265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53548A"/>
                </a:buClr>
                <a:defRPr/>
              </a:pP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7734301" y="649288"/>
            <a:ext cx="3746500" cy="5365750"/>
            <a:chOff x="5800725" y="649288"/>
            <a:chExt cx="2809875" cy="5365750"/>
          </a:xfrm>
        </p:grpSpPr>
        <p:pic>
          <p:nvPicPr>
            <p:cNvPr id="9" name="Picture 20" descr="gsmarena_001.jpg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1" t="3905" r="68823" b="4591"/>
            <a:stretch>
              <a:fillRect/>
            </a:stretch>
          </p:blipFill>
          <p:spPr bwMode="auto">
            <a:xfrm>
              <a:off x="5800725" y="649288"/>
              <a:ext cx="2809875" cy="536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 userDrawn="1"/>
          </p:nvSpPr>
          <p:spPr>
            <a:xfrm>
              <a:off x="6148388" y="1574800"/>
              <a:ext cx="2120900" cy="265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53548A"/>
                </a:buClr>
                <a:defRPr/>
              </a:pP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278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 userDrawn="1"/>
        </p:nvSpPr>
        <p:spPr>
          <a:xfrm>
            <a:off x="4339167" y="2474913"/>
            <a:ext cx="3460751" cy="228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3" name="Picture 10" descr="10-1-2009 10-46 cop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2188"/>
            <a:ext cx="1219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Arrow 3"/>
          <p:cNvSpPr/>
          <p:nvPr userDrawn="1"/>
        </p:nvSpPr>
        <p:spPr>
          <a:xfrm>
            <a:off x="4375151" y="3925888"/>
            <a:ext cx="3388783" cy="228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53548A"/>
              </a:buClr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17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binary_world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10-1-2009 10-46 cop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2188"/>
            <a:ext cx="1219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4571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48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10-1-2009 10-46 cop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2188"/>
            <a:ext cx="1219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 userDrawn="1"/>
        </p:nvGrpSpPr>
        <p:grpSpPr bwMode="auto">
          <a:xfrm rot="5400000">
            <a:off x="7026363" y="-254529"/>
            <a:ext cx="2971800" cy="7084484"/>
            <a:chOff x="309866" y="510988"/>
            <a:chExt cx="2971215" cy="5312242"/>
          </a:xfrm>
        </p:grpSpPr>
        <p:pic>
          <p:nvPicPr>
            <p:cNvPr id="4" name="Picture 19" descr="image.axd.png"/>
            <p:cNvPicPr>
              <a:picLocks noChangeAspect="1"/>
            </p:cNvPicPr>
            <p:nvPr userDrawn="1"/>
          </p:nvPicPr>
          <p:blipFill>
            <a:blip r:embed="rId3" cstate="print"/>
            <a:srcRect l="4544" t="2940" r="4544" b="12221"/>
            <a:stretch>
              <a:fillRect/>
            </a:stretch>
          </p:blipFill>
          <p:spPr bwMode="auto">
            <a:xfrm>
              <a:off x="309866" y="510988"/>
              <a:ext cx="2971215" cy="5312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 userDrawn="1"/>
          </p:nvSpPr>
          <p:spPr>
            <a:xfrm>
              <a:off x="628890" y="1509315"/>
              <a:ext cx="2374433" cy="3093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53548A"/>
                </a:buClr>
                <a:defRPr/>
              </a:pPr>
              <a:endParaRPr lang="en-US" sz="20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365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7477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/>
          </p:cNvSpPr>
          <p:nvPr/>
        </p:nvSpPr>
        <p:spPr>
          <a:xfrm>
            <a:off x="180975" y="180975"/>
            <a:ext cx="11818313" cy="6496050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918" y="1778356"/>
            <a:ext cx="10562167" cy="1664224"/>
          </a:xfrm>
        </p:spPr>
        <p:txBody>
          <a:bodyPr anchor="b"/>
          <a:lstStyle>
            <a:lvl1pPr algn="ctr">
              <a:lnSpc>
                <a:spcPts val="43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Section Break Title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2344848" y="3639493"/>
            <a:ext cx="8380302" cy="1810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 userDrawn="1"/>
        </p:nvGrpSpPr>
        <p:grpSpPr>
          <a:xfrm>
            <a:off x="-11737" y="-85"/>
            <a:ext cx="3421063" cy="2041525"/>
            <a:chOff x="1588" y="0"/>
            <a:chExt cx="3421063" cy="2041525"/>
          </a:xfrm>
        </p:grpSpPr>
        <p:sp>
          <p:nvSpPr>
            <p:cNvPr id="47" name="Freeform 30"/>
            <p:cNvSpPr>
              <a:spLocks/>
            </p:cNvSpPr>
            <p:nvPr userDrawn="1"/>
          </p:nvSpPr>
          <p:spPr bwMode="auto">
            <a:xfrm>
              <a:off x="1211263" y="0"/>
              <a:ext cx="2211388" cy="2041525"/>
            </a:xfrm>
            <a:custGeom>
              <a:avLst/>
              <a:gdLst>
                <a:gd name="T0" fmla="*/ 697 w 697"/>
                <a:gd name="T1" fmla="*/ 0 h 643"/>
                <a:gd name="T2" fmla="*/ 67 w 697"/>
                <a:gd name="T3" fmla="*/ 630 h 643"/>
                <a:gd name="T4" fmla="*/ 23 w 697"/>
                <a:gd name="T5" fmla="*/ 636 h 643"/>
                <a:gd name="T6" fmla="*/ 22 w 697"/>
                <a:gd name="T7" fmla="*/ 635 h 643"/>
                <a:gd name="T8" fmla="*/ 5 w 697"/>
                <a:gd name="T9" fmla="*/ 594 h 643"/>
                <a:gd name="T10" fmla="*/ 52 w 697"/>
                <a:gd name="T11" fmla="*/ 417 h 643"/>
                <a:gd name="T12" fmla="*/ 278 w 697"/>
                <a:gd name="T13" fmla="*/ 192 h 643"/>
                <a:gd name="T14" fmla="*/ 278 w 697"/>
                <a:gd name="T15" fmla="*/ 191 h 643"/>
                <a:gd name="T16" fmla="*/ 470 w 697"/>
                <a:gd name="T17" fmla="*/ 0 h 643"/>
                <a:gd name="T18" fmla="*/ 697 w 697"/>
                <a:gd name="T1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7" h="643">
                  <a:moveTo>
                    <a:pt x="697" y="0"/>
                  </a:moveTo>
                  <a:cubicBezTo>
                    <a:pt x="67" y="630"/>
                    <a:pt x="67" y="630"/>
                    <a:pt x="67" y="630"/>
                  </a:cubicBezTo>
                  <a:cubicBezTo>
                    <a:pt x="54" y="643"/>
                    <a:pt x="37" y="643"/>
                    <a:pt x="23" y="636"/>
                  </a:cubicBezTo>
                  <a:cubicBezTo>
                    <a:pt x="22" y="635"/>
                    <a:pt x="22" y="635"/>
                    <a:pt x="22" y="635"/>
                  </a:cubicBezTo>
                  <a:cubicBezTo>
                    <a:pt x="9" y="627"/>
                    <a:pt x="0" y="612"/>
                    <a:pt x="5" y="594"/>
                  </a:cubicBezTo>
                  <a:cubicBezTo>
                    <a:pt x="52" y="417"/>
                    <a:pt x="52" y="417"/>
                    <a:pt x="52" y="417"/>
                  </a:cubicBezTo>
                  <a:cubicBezTo>
                    <a:pt x="278" y="192"/>
                    <a:pt x="278" y="192"/>
                    <a:pt x="278" y="192"/>
                  </a:cubicBezTo>
                  <a:cubicBezTo>
                    <a:pt x="278" y="191"/>
                    <a:pt x="278" y="191"/>
                    <a:pt x="278" y="191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31"/>
            <p:cNvSpPr>
              <a:spLocks/>
            </p:cNvSpPr>
            <p:nvPr userDrawn="1"/>
          </p:nvSpPr>
          <p:spPr bwMode="auto">
            <a:xfrm>
              <a:off x="1211263" y="1323975"/>
              <a:ext cx="527050" cy="717550"/>
            </a:xfrm>
            <a:custGeom>
              <a:avLst/>
              <a:gdLst>
                <a:gd name="T0" fmla="*/ 52 w 166"/>
                <a:gd name="T1" fmla="*/ 0 h 226"/>
                <a:gd name="T2" fmla="*/ 166 w 166"/>
                <a:gd name="T3" fmla="*/ 114 h 226"/>
                <a:gd name="T4" fmla="*/ 67 w 166"/>
                <a:gd name="T5" fmla="*/ 213 h 226"/>
                <a:gd name="T6" fmla="*/ 23 w 166"/>
                <a:gd name="T7" fmla="*/ 219 h 226"/>
                <a:gd name="T8" fmla="*/ 22 w 166"/>
                <a:gd name="T9" fmla="*/ 218 h 226"/>
                <a:gd name="T10" fmla="*/ 5 w 166"/>
                <a:gd name="T11" fmla="*/ 177 h 226"/>
                <a:gd name="T12" fmla="*/ 52 w 16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52" y="0"/>
                  </a:moveTo>
                  <a:cubicBezTo>
                    <a:pt x="166" y="114"/>
                    <a:pt x="166" y="114"/>
                    <a:pt x="166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7" y="226"/>
                    <a:pt x="23" y="219"/>
                  </a:cubicBezTo>
                  <a:cubicBezTo>
                    <a:pt x="22" y="218"/>
                    <a:pt x="22" y="218"/>
                    <a:pt x="22" y="218"/>
                  </a:cubicBezTo>
                  <a:cubicBezTo>
                    <a:pt x="9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32"/>
            <p:cNvSpPr>
              <a:spLocks/>
            </p:cNvSpPr>
            <p:nvPr userDrawn="1"/>
          </p:nvSpPr>
          <p:spPr bwMode="auto">
            <a:xfrm>
              <a:off x="1211263" y="606425"/>
              <a:ext cx="882650" cy="1409700"/>
            </a:xfrm>
            <a:custGeom>
              <a:avLst/>
              <a:gdLst>
                <a:gd name="T0" fmla="*/ 278 w 278"/>
                <a:gd name="T1" fmla="*/ 0 h 444"/>
                <a:gd name="T2" fmla="*/ 22 w 278"/>
                <a:gd name="T3" fmla="*/ 444 h 444"/>
                <a:gd name="T4" fmla="*/ 5 w 278"/>
                <a:gd name="T5" fmla="*/ 403 h 444"/>
                <a:gd name="T6" fmla="*/ 52 w 278"/>
                <a:gd name="T7" fmla="*/ 226 h 444"/>
                <a:gd name="T8" fmla="*/ 278 w 278"/>
                <a:gd name="T9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278" y="0"/>
                  </a:moveTo>
                  <a:cubicBezTo>
                    <a:pt x="22" y="444"/>
                    <a:pt x="22" y="444"/>
                    <a:pt x="22" y="444"/>
                  </a:cubicBezTo>
                  <a:cubicBezTo>
                    <a:pt x="9" y="436"/>
                    <a:pt x="0" y="421"/>
                    <a:pt x="5" y="403"/>
                  </a:cubicBezTo>
                  <a:cubicBezTo>
                    <a:pt x="52" y="226"/>
                    <a:pt x="52" y="226"/>
                    <a:pt x="52" y="226"/>
                  </a:cubicBezTo>
                  <a:lnTo>
                    <a:pt x="278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33"/>
            <p:cNvSpPr>
              <a:spLocks/>
            </p:cNvSpPr>
            <p:nvPr userDrawn="1"/>
          </p:nvSpPr>
          <p:spPr bwMode="auto">
            <a:xfrm>
              <a:off x="766763" y="631825"/>
              <a:ext cx="768350" cy="1384300"/>
            </a:xfrm>
            <a:custGeom>
              <a:avLst/>
              <a:gdLst>
                <a:gd name="T0" fmla="*/ 237 w 242"/>
                <a:gd name="T1" fmla="*/ 49 h 436"/>
                <a:gd name="T2" fmla="*/ 233 w 242"/>
                <a:gd name="T3" fmla="*/ 65 h 436"/>
                <a:gd name="T4" fmla="*/ 145 w 242"/>
                <a:gd name="T5" fmla="*/ 395 h 436"/>
                <a:gd name="T6" fmla="*/ 145 w 242"/>
                <a:gd name="T7" fmla="*/ 395 h 436"/>
                <a:gd name="T8" fmla="*/ 162 w 242"/>
                <a:gd name="T9" fmla="*/ 436 h 436"/>
                <a:gd name="T10" fmla="*/ 138 w 242"/>
                <a:gd name="T11" fmla="*/ 422 h 436"/>
                <a:gd name="T12" fmla="*/ 36 w 242"/>
                <a:gd name="T13" fmla="*/ 364 h 436"/>
                <a:gd name="T14" fmla="*/ 23 w 242"/>
                <a:gd name="T15" fmla="*/ 354 h 436"/>
                <a:gd name="T16" fmla="*/ 6 w 242"/>
                <a:gd name="T17" fmla="*/ 292 h 436"/>
                <a:gd name="T18" fmla="*/ 46 w 242"/>
                <a:gd name="T19" fmla="*/ 143 h 436"/>
                <a:gd name="T20" fmla="*/ 175 w 242"/>
                <a:gd name="T21" fmla="*/ 13 h 436"/>
                <a:gd name="T22" fmla="*/ 220 w 242"/>
                <a:gd name="T23" fmla="*/ 7 h 436"/>
                <a:gd name="T24" fmla="*/ 221 w 242"/>
                <a:gd name="T25" fmla="*/ 8 h 436"/>
                <a:gd name="T26" fmla="*/ 237 w 242"/>
                <a:gd name="T27" fmla="*/ 49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237" y="49"/>
                  </a:moveTo>
                  <a:cubicBezTo>
                    <a:pt x="233" y="65"/>
                    <a:pt x="233" y="65"/>
                    <a:pt x="233" y="6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0" y="413"/>
                    <a:pt x="149" y="428"/>
                    <a:pt x="162" y="436"/>
                  </a:cubicBezTo>
                  <a:cubicBezTo>
                    <a:pt x="138" y="422"/>
                    <a:pt x="138" y="422"/>
                    <a:pt x="138" y="422"/>
                  </a:cubicBezTo>
                  <a:cubicBezTo>
                    <a:pt x="36" y="364"/>
                    <a:pt x="36" y="364"/>
                    <a:pt x="36" y="364"/>
                  </a:cubicBezTo>
                  <a:cubicBezTo>
                    <a:pt x="31" y="361"/>
                    <a:pt x="27" y="358"/>
                    <a:pt x="23" y="354"/>
                  </a:cubicBezTo>
                  <a:cubicBezTo>
                    <a:pt x="7" y="338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cubicBezTo>
                    <a:pt x="221" y="8"/>
                    <a:pt x="221" y="8"/>
                    <a:pt x="221" y="8"/>
                  </a:cubicBezTo>
                  <a:cubicBezTo>
                    <a:pt x="234" y="16"/>
                    <a:pt x="242" y="32"/>
                    <a:pt x="237" y="4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34"/>
            <p:cNvSpPr>
              <a:spLocks/>
            </p:cNvSpPr>
            <p:nvPr userDrawn="1"/>
          </p:nvSpPr>
          <p:spPr bwMode="auto">
            <a:xfrm>
              <a:off x="1588" y="377825"/>
              <a:ext cx="1463675" cy="1619250"/>
            </a:xfrm>
            <a:custGeom>
              <a:avLst/>
              <a:gdLst>
                <a:gd name="T0" fmla="*/ 461 w 461"/>
                <a:gd name="T1" fmla="*/ 87 h 510"/>
                <a:gd name="T2" fmla="*/ 456 w 461"/>
                <a:gd name="T3" fmla="*/ 85 h 510"/>
                <a:gd name="T4" fmla="*/ 452 w 461"/>
                <a:gd name="T5" fmla="*/ 84 h 510"/>
                <a:gd name="T6" fmla="*/ 452 w 461"/>
                <a:gd name="T7" fmla="*/ 84 h 510"/>
                <a:gd name="T8" fmla="*/ 451 w 461"/>
                <a:gd name="T9" fmla="*/ 83 h 510"/>
                <a:gd name="T10" fmla="*/ 450 w 461"/>
                <a:gd name="T11" fmla="*/ 83 h 510"/>
                <a:gd name="T12" fmla="*/ 449 w 461"/>
                <a:gd name="T13" fmla="*/ 83 h 510"/>
                <a:gd name="T14" fmla="*/ 447 w 461"/>
                <a:gd name="T15" fmla="*/ 83 h 510"/>
                <a:gd name="T16" fmla="*/ 445 w 461"/>
                <a:gd name="T17" fmla="*/ 83 h 510"/>
                <a:gd name="T18" fmla="*/ 427 w 461"/>
                <a:gd name="T19" fmla="*/ 86 h 510"/>
                <a:gd name="T20" fmla="*/ 426 w 461"/>
                <a:gd name="T21" fmla="*/ 87 h 510"/>
                <a:gd name="T22" fmla="*/ 426 w 461"/>
                <a:gd name="T23" fmla="*/ 87 h 510"/>
                <a:gd name="T24" fmla="*/ 424 w 461"/>
                <a:gd name="T25" fmla="*/ 87 h 510"/>
                <a:gd name="T26" fmla="*/ 422 w 461"/>
                <a:gd name="T27" fmla="*/ 89 h 510"/>
                <a:gd name="T28" fmla="*/ 418 w 461"/>
                <a:gd name="T29" fmla="*/ 92 h 510"/>
                <a:gd name="T30" fmla="*/ 418 w 461"/>
                <a:gd name="T31" fmla="*/ 92 h 510"/>
                <a:gd name="T32" fmla="*/ 416 w 461"/>
                <a:gd name="T33" fmla="*/ 93 h 510"/>
                <a:gd name="T34" fmla="*/ 318 w 461"/>
                <a:gd name="T35" fmla="*/ 192 h 510"/>
                <a:gd name="T36" fmla="*/ 287 w 461"/>
                <a:gd name="T37" fmla="*/ 223 h 510"/>
                <a:gd name="T38" fmla="*/ 287 w 461"/>
                <a:gd name="T39" fmla="*/ 223 h 510"/>
                <a:gd name="T40" fmla="*/ 0 w 461"/>
                <a:gd name="T41" fmla="*/ 510 h 510"/>
                <a:gd name="T42" fmla="*/ 0 w 461"/>
                <a:gd name="T43" fmla="*/ 283 h 510"/>
                <a:gd name="T44" fmla="*/ 258 w 461"/>
                <a:gd name="T45" fmla="*/ 25 h 510"/>
                <a:gd name="T46" fmla="*/ 335 w 461"/>
                <a:gd name="T47" fmla="*/ 15 h 510"/>
                <a:gd name="T48" fmla="*/ 436 w 461"/>
                <a:gd name="T49" fmla="*/ 73 h 510"/>
                <a:gd name="T50" fmla="*/ 459 w 461"/>
                <a:gd name="T51" fmla="*/ 87 h 510"/>
                <a:gd name="T52" fmla="*/ 460 w 461"/>
                <a:gd name="T53" fmla="*/ 87 h 510"/>
                <a:gd name="T54" fmla="*/ 461 w 461"/>
                <a:gd name="T55" fmla="*/ 8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1" h="510">
                  <a:moveTo>
                    <a:pt x="461" y="87"/>
                  </a:moveTo>
                  <a:cubicBezTo>
                    <a:pt x="459" y="87"/>
                    <a:pt x="458" y="86"/>
                    <a:pt x="456" y="85"/>
                  </a:cubicBezTo>
                  <a:cubicBezTo>
                    <a:pt x="455" y="85"/>
                    <a:pt x="453" y="84"/>
                    <a:pt x="452" y="84"/>
                  </a:cubicBezTo>
                  <a:cubicBezTo>
                    <a:pt x="452" y="84"/>
                    <a:pt x="452" y="84"/>
                    <a:pt x="452" y="84"/>
                  </a:cubicBezTo>
                  <a:cubicBezTo>
                    <a:pt x="451" y="84"/>
                    <a:pt x="451" y="83"/>
                    <a:pt x="451" y="83"/>
                  </a:cubicBezTo>
                  <a:cubicBezTo>
                    <a:pt x="450" y="83"/>
                    <a:pt x="450" y="83"/>
                    <a:pt x="450" y="83"/>
                  </a:cubicBezTo>
                  <a:cubicBezTo>
                    <a:pt x="450" y="83"/>
                    <a:pt x="450" y="83"/>
                    <a:pt x="449" y="83"/>
                  </a:cubicBezTo>
                  <a:cubicBezTo>
                    <a:pt x="449" y="83"/>
                    <a:pt x="448" y="83"/>
                    <a:pt x="447" y="83"/>
                  </a:cubicBezTo>
                  <a:cubicBezTo>
                    <a:pt x="446" y="83"/>
                    <a:pt x="446" y="83"/>
                    <a:pt x="445" y="83"/>
                  </a:cubicBezTo>
                  <a:cubicBezTo>
                    <a:pt x="439" y="82"/>
                    <a:pt x="433" y="83"/>
                    <a:pt x="427" y="86"/>
                  </a:cubicBezTo>
                  <a:cubicBezTo>
                    <a:pt x="426" y="86"/>
                    <a:pt x="426" y="86"/>
                    <a:pt x="426" y="87"/>
                  </a:cubicBezTo>
                  <a:cubicBezTo>
                    <a:pt x="426" y="87"/>
                    <a:pt x="426" y="87"/>
                    <a:pt x="426" y="87"/>
                  </a:cubicBezTo>
                  <a:cubicBezTo>
                    <a:pt x="425" y="87"/>
                    <a:pt x="424" y="87"/>
                    <a:pt x="424" y="87"/>
                  </a:cubicBezTo>
                  <a:cubicBezTo>
                    <a:pt x="423" y="88"/>
                    <a:pt x="422" y="88"/>
                    <a:pt x="422" y="89"/>
                  </a:cubicBezTo>
                  <a:cubicBezTo>
                    <a:pt x="420" y="90"/>
                    <a:pt x="419" y="91"/>
                    <a:pt x="418" y="92"/>
                  </a:cubicBezTo>
                  <a:cubicBezTo>
                    <a:pt x="418" y="92"/>
                    <a:pt x="418" y="92"/>
                    <a:pt x="418" y="92"/>
                  </a:cubicBezTo>
                  <a:cubicBezTo>
                    <a:pt x="417" y="93"/>
                    <a:pt x="417" y="93"/>
                    <a:pt x="416" y="93"/>
                  </a:cubicBezTo>
                  <a:cubicBezTo>
                    <a:pt x="318" y="192"/>
                    <a:pt x="318" y="192"/>
                    <a:pt x="318" y="192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78" y="4"/>
                    <a:pt x="310" y="0"/>
                    <a:pt x="335" y="15"/>
                  </a:cubicBezTo>
                  <a:cubicBezTo>
                    <a:pt x="436" y="73"/>
                    <a:pt x="436" y="73"/>
                    <a:pt x="436" y="73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60" y="87"/>
                    <a:pt x="460" y="87"/>
                    <a:pt x="460" y="87"/>
                  </a:cubicBezTo>
                  <a:lnTo>
                    <a:pt x="461" y="8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5"/>
            <p:cNvSpPr>
              <a:spLocks/>
            </p:cNvSpPr>
            <p:nvPr userDrawn="1"/>
          </p:nvSpPr>
          <p:spPr bwMode="auto">
            <a:xfrm>
              <a:off x="1011238" y="631825"/>
              <a:ext cx="523875" cy="717550"/>
            </a:xfrm>
            <a:custGeom>
              <a:avLst/>
              <a:gdLst>
                <a:gd name="T0" fmla="*/ 113 w 165"/>
                <a:gd name="T1" fmla="*/ 226 h 226"/>
                <a:gd name="T2" fmla="*/ 0 w 165"/>
                <a:gd name="T3" fmla="*/ 112 h 226"/>
                <a:gd name="T4" fmla="*/ 98 w 165"/>
                <a:gd name="T5" fmla="*/ 13 h 226"/>
                <a:gd name="T6" fmla="*/ 142 w 165"/>
                <a:gd name="T7" fmla="*/ 7 h 226"/>
                <a:gd name="T8" fmla="*/ 144 w 165"/>
                <a:gd name="T9" fmla="*/ 8 h 226"/>
                <a:gd name="T10" fmla="*/ 160 w 165"/>
                <a:gd name="T11" fmla="*/ 49 h 226"/>
                <a:gd name="T12" fmla="*/ 113 w 165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113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111" y="0"/>
                    <a:pt x="129" y="0"/>
                    <a:pt x="142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5" y="31"/>
                    <a:pt x="160" y="49"/>
                  </a:cubicBezTo>
                  <a:lnTo>
                    <a:pt x="113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6"/>
            <p:cNvSpPr>
              <a:spLocks/>
            </p:cNvSpPr>
            <p:nvPr userDrawn="1"/>
          </p:nvSpPr>
          <p:spPr bwMode="auto">
            <a:xfrm>
              <a:off x="766763" y="631825"/>
              <a:ext cx="701675" cy="1117600"/>
            </a:xfrm>
            <a:custGeom>
              <a:avLst/>
              <a:gdLst>
                <a:gd name="T0" fmla="*/ 221 w 221"/>
                <a:gd name="T1" fmla="*/ 8 h 352"/>
                <a:gd name="T2" fmla="*/ 22 w 221"/>
                <a:gd name="T3" fmla="*/ 352 h 352"/>
                <a:gd name="T4" fmla="*/ 6 w 221"/>
                <a:gd name="T5" fmla="*/ 292 h 352"/>
                <a:gd name="T6" fmla="*/ 46 w 221"/>
                <a:gd name="T7" fmla="*/ 143 h 352"/>
                <a:gd name="T8" fmla="*/ 175 w 221"/>
                <a:gd name="T9" fmla="*/ 13 h 352"/>
                <a:gd name="T10" fmla="*/ 220 w 221"/>
                <a:gd name="T11" fmla="*/ 7 h 352"/>
                <a:gd name="T12" fmla="*/ 221 w 221"/>
                <a:gd name="T13" fmla="*/ 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221" y="8"/>
                  </a:moveTo>
                  <a:cubicBezTo>
                    <a:pt x="22" y="352"/>
                    <a:pt x="22" y="352"/>
                    <a:pt x="22" y="352"/>
                  </a:cubicBezTo>
                  <a:cubicBezTo>
                    <a:pt x="7" y="336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lnTo>
                    <a:pt x="221" y="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8770938" y="4811634"/>
            <a:ext cx="3421062" cy="2041525"/>
            <a:chOff x="5721351" y="4816475"/>
            <a:chExt cx="3421062" cy="2041525"/>
          </a:xfrm>
        </p:grpSpPr>
        <p:sp>
          <p:nvSpPr>
            <p:cNvPr id="63" name="Freeform 37"/>
            <p:cNvSpPr>
              <a:spLocks/>
            </p:cNvSpPr>
            <p:nvPr userDrawn="1"/>
          </p:nvSpPr>
          <p:spPr bwMode="auto">
            <a:xfrm>
              <a:off x="5721351" y="4816475"/>
              <a:ext cx="2211388" cy="2041525"/>
            </a:xfrm>
            <a:custGeom>
              <a:avLst/>
              <a:gdLst>
                <a:gd name="T0" fmla="*/ 692 w 697"/>
                <a:gd name="T1" fmla="*/ 49 h 643"/>
                <a:gd name="T2" fmla="*/ 645 w 697"/>
                <a:gd name="T3" fmla="*/ 226 h 643"/>
                <a:gd name="T4" fmla="*/ 419 w 697"/>
                <a:gd name="T5" fmla="*/ 451 h 643"/>
                <a:gd name="T6" fmla="*/ 419 w 697"/>
                <a:gd name="T7" fmla="*/ 452 h 643"/>
                <a:gd name="T8" fmla="*/ 227 w 697"/>
                <a:gd name="T9" fmla="*/ 643 h 643"/>
                <a:gd name="T10" fmla="*/ 0 w 697"/>
                <a:gd name="T11" fmla="*/ 643 h 643"/>
                <a:gd name="T12" fmla="*/ 531 w 697"/>
                <a:gd name="T13" fmla="*/ 112 h 643"/>
                <a:gd name="T14" fmla="*/ 630 w 697"/>
                <a:gd name="T15" fmla="*/ 13 h 643"/>
                <a:gd name="T16" fmla="*/ 674 w 697"/>
                <a:gd name="T17" fmla="*/ 7 h 643"/>
                <a:gd name="T18" fmla="*/ 675 w 697"/>
                <a:gd name="T19" fmla="*/ 8 h 643"/>
                <a:gd name="T20" fmla="*/ 692 w 697"/>
                <a:gd name="T21" fmla="*/ 49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643">
                  <a:moveTo>
                    <a:pt x="692" y="49"/>
                  </a:moveTo>
                  <a:cubicBezTo>
                    <a:pt x="645" y="226"/>
                    <a:pt x="645" y="226"/>
                    <a:pt x="645" y="226"/>
                  </a:cubicBezTo>
                  <a:cubicBezTo>
                    <a:pt x="419" y="451"/>
                    <a:pt x="419" y="451"/>
                    <a:pt x="419" y="451"/>
                  </a:cubicBezTo>
                  <a:cubicBezTo>
                    <a:pt x="419" y="452"/>
                    <a:pt x="419" y="452"/>
                    <a:pt x="419" y="452"/>
                  </a:cubicBezTo>
                  <a:cubicBezTo>
                    <a:pt x="227" y="643"/>
                    <a:pt x="227" y="643"/>
                    <a:pt x="227" y="643"/>
                  </a:cubicBezTo>
                  <a:cubicBezTo>
                    <a:pt x="0" y="643"/>
                    <a:pt x="0" y="643"/>
                    <a:pt x="0" y="643"/>
                  </a:cubicBezTo>
                  <a:cubicBezTo>
                    <a:pt x="531" y="112"/>
                    <a:pt x="531" y="112"/>
                    <a:pt x="531" y="112"/>
                  </a:cubicBezTo>
                  <a:cubicBezTo>
                    <a:pt x="630" y="13"/>
                    <a:pt x="630" y="13"/>
                    <a:pt x="630" y="13"/>
                  </a:cubicBezTo>
                  <a:cubicBezTo>
                    <a:pt x="643" y="0"/>
                    <a:pt x="660" y="0"/>
                    <a:pt x="674" y="7"/>
                  </a:cubicBezTo>
                  <a:cubicBezTo>
                    <a:pt x="675" y="8"/>
                    <a:pt x="675" y="8"/>
                    <a:pt x="675" y="8"/>
                  </a:cubicBezTo>
                  <a:cubicBezTo>
                    <a:pt x="688" y="16"/>
                    <a:pt x="697" y="31"/>
                    <a:pt x="692" y="49"/>
                  </a:cubicBez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38"/>
            <p:cNvSpPr>
              <a:spLocks/>
            </p:cNvSpPr>
            <p:nvPr userDrawn="1"/>
          </p:nvSpPr>
          <p:spPr bwMode="auto">
            <a:xfrm>
              <a:off x="7405688" y="4816475"/>
              <a:ext cx="527050" cy="717550"/>
            </a:xfrm>
            <a:custGeom>
              <a:avLst/>
              <a:gdLst>
                <a:gd name="T0" fmla="*/ 114 w 166"/>
                <a:gd name="T1" fmla="*/ 226 h 226"/>
                <a:gd name="T2" fmla="*/ 0 w 166"/>
                <a:gd name="T3" fmla="*/ 112 h 226"/>
                <a:gd name="T4" fmla="*/ 99 w 166"/>
                <a:gd name="T5" fmla="*/ 13 h 226"/>
                <a:gd name="T6" fmla="*/ 143 w 166"/>
                <a:gd name="T7" fmla="*/ 7 h 226"/>
                <a:gd name="T8" fmla="*/ 144 w 166"/>
                <a:gd name="T9" fmla="*/ 8 h 226"/>
                <a:gd name="T10" fmla="*/ 161 w 166"/>
                <a:gd name="T11" fmla="*/ 49 h 226"/>
                <a:gd name="T12" fmla="*/ 114 w 166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114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12" y="0"/>
                    <a:pt x="129" y="0"/>
                    <a:pt x="143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6" y="31"/>
                    <a:pt x="161" y="49"/>
                  </a:cubicBezTo>
                  <a:lnTo>
                    <a:pt x="114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39"/>
            <p:cNvSpPr>
              <a:spLocks/>
            </p:cNvSpPr>
            <p:nvPr userDrawn="1"/>
          </p:nvSpPr>
          <p:spPr bwMode="auto">
            <a:xfrm>
              <a:off x="7050088" y="4841875"/>
              <a:ext cx="882650" cy="1409700"/>
            </a:xfrm>
            <a:custGeom>
              <a:avLst/>
              <a:gdLst>
                <a:gd name="T0" fmla="*/ 0 w 278"/>
                <a:gd name="T1" fmla="*/ 444 h 444"/>
                <a:gd name="T2" fmla="*/ 256 w 278"/>
                <a:gd name="T3" fmla="*/ 0 h 444"/>
                <a:gd name="T4" fmla="*/ 273 w 278"/>
                <a:gd name="T5" fmla="*/ 41 h 444"/>
                <a:gd name="T6" fmla="*/ 226 w 278"/>
                <a:gd name="T7" fmla="*/ 218 h 444"/>
                <a:gd name="T8" fmla="*/ 0 w 278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0" y="444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69" y="8"/>
                    <a:pt x="278" y="23"/>
                    <a:pt x="273" y="41"/>
                  </a:cubicBezTo>
                  <a:cubicBezTo>
                    <a:pt x="226" y="218"/>
                    <a:pt x="226" y="218"/>
                    <a:pt x="226" y="218"/>
                  </a:cubicBezTo>
                  <a:lnTo>
                    <a:pt x="0" y="4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40"/>
            <p:cNvSpPr>
              <a:spLocks/>
            </p:cNvSpPr>
            <p:nvPr userDrawn="1"/>
          </p:nvSpPr>
          <p:spPr bwMode="auto">
            <a:xfrm>
              <a:off x="7608888" y="4841875"/>
              <a:ext cx="768350" cy="1384300"/>
            </a:xfrm>
            <a:custGeom>
              <a:avLst/>
              <a:gdLst>
                <a:gd name="T0" fmla="*/ 5 w 242"/>
                <a:gd name="T1" fmla="*/ 387 h 436"/>
                <a:gd name="T2" fmla="*/ 9 w 242"/>
                <a:gd name="T3" fmla="*/ 371 h 436"/>
                <a:gd name="T4" fmla="*/ 97 w 242"/>
                <a:gd name="T5" fmla="*/ 41 h 436"/>
                <a:gd name="T6" fmla="*/ 97 w 242"/>
                <a:gd name="T7" fmla="*/ 41 h 436"/>
                <a:gd name="T8" fmla="*/ 80 w 242"/>
                <a:gd name="T9" fmla="*/ 0 h 436"/>
                <a:gd name="T10" fmla="*/ 104 w 242"/>
                <a:gd name="T11" fmla="*/ 14 h 436"/>
                <a:gd name="T12" fmla="*/ 206 w 242"/>
                <a:gd name="T13" fmla="*/ 72 h 436"/>
                <a:gd name="T14" fmla="*/ 219 w 242"/>
                <a:gd name="T15" fmla="*/ 82 h 436"/>
                <a:gd name="T16" fmla="*/ 236 w 242"/>
                <a:gd name="T17" fmla="*/ 144 h 436"/>
                <a:gd name="T18" fmla="*/ 196 w 242"/>
                <a:gd name="T19" fmla="*/ 293 h 436"/>
                <a:gd name="T20" fmla="*/ 67 w 242"/>
                <a:gd name="T21" fmla="*/ 423 h 436"/>
                <a:gd name="T22" fmla="*/ 22 w 242"/>
                <a:gd name="T23" fmla="*/ 429 h 436"/>
                <a:gd name="T24" fmla="*/ 21 w 242"/>
                <a:gd name="T25" fmla="*/ 428 h 436"/>
                <a:gd name="T26" fmla="*/ 5 w 242"/>
                <a:gd name="T27" fmla="*/ 38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5" y="387"/>
                  </a:moveTo>
                  <a:cubicBezTo>
                    <a:pt x="9" y="371"/>
                    <a:pt x="9" y="371"/>
                    <a:pt x="9" y="37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102" y="23"/>
                    <a:pt x="93" y="8"/>
                    <a:pt x="80" y="0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211" y="75"/>
                    <a:pt x="215" y="78"/>
                    <a:pt x="219" y="82"/>
                  </a:cubicBezTo>
                  <a:cubicBezTo>
                    <a:pt x="235" y="98"/>
                    <a:pt x="242" y="122"/>
                    <a:pt x="236" y="144"/>
                  </a:cubicBezTo>
                  <a:cubicBezTo>
                    <a:pt x="196" y="293"/>
                    <a:pt x="196" y="293"/>
                    <a:pt x="196" y="293"/>
                  </a:cubicBezTo>
                  <a:cubicBezTo>
                    <a:pt x="67" y="423"/>
                    <a:pt x="67" y="423"/>
                    <a:pt x="67" y="423"/>
                  </a:cubicBezTo>
                  <a:cubicBezTo>
                    <a:pt x="53" y="436"/>
                    <a:pt x="36" y="436"/>
                    <a:pt x="22" y="429"/>
                  </a:cubicBezTo>
                  <a:cubicBezTo>
                    <a:pt x="21" y="428"/>
                    <a:pt x="21" y="428"/>
                    <a:pt x="21" y="428"/>
                  </a:cubicBezTo>
                  <a:cubicBezTo>
                    <a:pt x="8" y="420"/>
                    <a:pt x="0" y="404"/>
                    <a:pt x="5" y="38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41"/>
            <p:cNvSpPr>
              <a:spLocks/>
            </p:cNvSpPr>
            <p:nvPr userDrawn="1"/>
          </p:nvSpPr>
          <p:spPr bwMode="auto">
            <a:xfrm>
              <a:off x="7678738" y="4860925"/>
              <a:ext cx="1463675" cy="1619250"/>
            </a:xfrm>
            <a:custGeom>
              <a:avLst/>
              <a:gdLst>
                <a:gd name="T0" fmla="*/ 461 w 461"/>
                <a:gd name="T1" fmla="*/ 0 h 510"/>
                <a:gd name="T2" fmla="*/ 461 w 461"/>
                <a:gd name="T3" fmla="*/ 227 h 510"/>
                <a:gd name="T4" fmla="*/ 203 w 461"/>
                <a:gd name="T5" fmla="*/ 485 h 510"/>
                <a:gd name="T6" fmla="*/ 126 w 461"/>
                <a:gd name="T7" fmla="*/ 495 h 510"/>
                <a:gd name="T8" fmla="*/ 25 w 461"/>
                <a:gd name="T9" fmla="*/ 437 h 510"/>
                <a:gd name="T10" fmla="*/ 2 w 461"/>
                <a:gd name="T11" fmla="*/ 423 h 510"/>
                <a:gd name="T12" fmla="*/ 1 w 461"/>
                <a:gd name="T13" fmla="*/ 423 h 510"/>
                <a:gd name="T14" fmla="*/ 0 w 461"/>
                <a:gd name="T15" fmla="*/ 423 h 510"/>
                <a:gd name="T16" fmla="*/ 5 w 461"/>
                <a:gd name="T17" fmla="*/ 425 h 510"/>
                <a:gd name="T18" fmla="*/ 9 w 461"/>
                <a:gd name="T19" fmla="*/ 426 h 510"/>
                <a:gd name="T20" fmla="*/ 9 w 461"/>
                <a:gd name="T21" fmla="*/ 426 h 510"/>
                <a:gd name="T22" fmla="*/ 10 w 461"/>
                <a:gd name="T23" fmla="*/ 427 h 510"/>
                <a:gd name="T24" fmla="*/ 11 w 461"/>
                <a:gd name="T25" fmla="*/ 427 h 510"/>
                <a:gd name="T26" fmla="*/ 12 w 461"/>
                <a:gd name="T27" fmla="*/ 427 h 510"/>
                <a:gd name="T28" fmla="*/ 14 w 461"/>
                <a:gd name="T29" fmla="*/ 427 h 510"/>
                <a:gd name="T30" fmla="*/ 16 w 461"/>
                <a:gd name="T31" fmla="*/ 427 h 510"/>
                <a:gd name="T32" fmla="*/ 35 w 461"/>
                <a:gd name="T33" fmla="*/ 423 h 510"/>
                <a:gd name="T34" fmla="*/ 35 w 461"/>
                <a:gd name="T35" fmla="*/ 423 h 510"/>
                <a:gd name="T36" fmla="*/ 37 w 461"/>
                <a:gd name="T37" fmla="*/ 423 h 510"/>
                <a:gd name="T38" fmla="*/ 39 w 461"/>
                <a:gd name="T39" fmla="*/ 421 h 510"/>
                <a:gd name="T40" fmla="*/ 43 w 461"/>
                <a:gd name="T41" fmla="*/ 418 h 510"/>
                <a:gd name="T42" fmla="*/ 43 w 461"/>
                <a:gd name="T43" fmla="*/ 418 h 510"/>
                <a:gd name="T44" fmla="*/ 45 w 461"/>
                <a:gd name="T45" fmla="*/ 417 h 510"/>
                <a:gd name="T46" fmla="*/ 143 w 461"/>
                <a:gd name="T47" fmla="*/ 318 h 510"/>
                <a:gd name="T48" fmla="*/ 174 w 461"/>
                <a:gd name="T49" fmla="*/ 287 h 510"/>
                <a:gd name="T50" fmla="*/ 174 w 461"/>
                <a:gd name="T51" fmla="*/ 287 h 510"/>
                <a:gd name="T52" fmla="*/ 461 w 461"/>
                <a:gd name="T53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1" h="510">
                  <a:moveTo>
                    <a:pt x="461" y="0"/>
                  </a:moveTo>
                  <a:cubicBezTo>
                    <a:pt x="461" y="227"/>
                    <a:pt x="461" y="227"/>
                    <a:pt x="461" y="227"/>
                  </a:cubicBezTo>
                  <a:cubicBezTo>
                    <a:pt x="203" y="485"/>
                    <a:pt x="203" y="485"/>
                    <a:pt x="203" y="485"/>
                  </a:cubicBezTo>
                  <a:cubicBezTo>
                    <a:pt x="183" y="506"/>
                    <a:pt x="151" y="510"/>
                    <a:pt x="126" y="495"/>
                  </a:cubicBezTo>
                  <a:cubicBezTo>
                    <a:pt x="25" y="437"/>
                    <a:pt x="25" y="437"/>
                    <a:pt x="25" y="437"/>
                  </a:cubicBezTo>
                  <a:cubicBezTo>
                    <a:pt x="2" y="423"/>
                    <a:pt x="2" y="423"/>
                    <a:pt x="2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2" y="423"/>
                    <a:pt x="3" y="424"/>
                    <a:pt x="5" y="425"/>
                  </a:cubicBezTo>
                  <a:cubicBezTo>
                    <a:pt x="6" y="425"/>
                    <a:pt x="8" y="426"/>
                    <a:pt x="9" y="426"/>
                  </a:cubicBezTo>
                  <a:cubicBezTo>
                    <a:pt x="9" y="426"/>
                    <a:pt x="9" y="426"/>
                    <a:pt x="9" y="426"/>
                  </a:cubicBezTo>
                  <a:cubicBezTo>
                    <a:pt x="10" y="426"/>
                    <a:pt x="10" y="427"/>
                    <a:pt x="10" y="427"/>
                  </a:cubicBezTo>
                  <a:cubicBezTo>
                    <a:pt x="11" y="427"/>
                    <a:pt x="11" y="427"/>
                    <a:pt x="11" y="427"/>
                  </a:cubicBezTo>
                  <a:cubicBezTo>
                    <a:pt x="11" y="427"/>
                    <a:pt x="11" y="427"/>
                    <a:pt x="12" y="427"/>
                  </a:cubicBezTo>
                  <a:cubicBezTo>
                    <a:pt x="12" y="427"/>
                    <a:pt x="13" y="427"/>
                    <a:pt x="14" y="427"/>
                  </a:cubicBezTo>
                  <a:cubicBezTo>
                    <a:pt x="15" y="427"/>
                    <a:pt x="15" y="427"/>
                    <a:pt x="16" y="427"/>
                  </a:cubicBezTo>
                  <a:cubicBezTo>
                    <a:pt x="22" y="428"/>
                    <a:pt x="29" y="427"/>
                    <a:pt x="35" y="423"/>
                  </a:cubicBezTo>
                  <a:cubicBezTo>
                    <a:pt x="35" y="423"/>
                    <a:pt x="35" y="423"/>
                    <a:pt x="35" y="423"/>
                  </a:cubicBezTo>
                  <a:cubicBezTo>
                    <a:pt x="36" y="423"/>
                    <a:pt x="37" y="423"/>
                    <a:pt x="37" y="423"/>
                  </a:cubicBezTo>
                  <a:cubicBezTo>
                    <a:pt x="38" y="422"/>
                    <a:pt x="39" y="422"/>
                    <a:pt x="39" y="421"/>
                  </a:cubicBezTo>
                  <a:cubicBezTo>
                    <a:pt x="41" y="420"/>
                    <a:pt x="42" y="419"/>
                    <a:pt x="43" y="418"/>
                  </a:cubicBezTo>
                  <a:cubicBezTo>
                    <a:pt x="43" y="418"/>
                    <a:pt x="43" y="418"/>
                    <a:pt x="43" y="418"/>
                  </a:cubicBezTo>
                  <a:cubicBezTo>
                    <a:pt x="44" y="417"/>
                    <a:pt x="44" y="417"/>
                    <a:pt x="45" y="417"/>
                  </a:cubicBezTo>
                  <a:cubicBezTo>
                    <a:pt x="143" y="318"/>
                    <a:pt x="143" y="318"/>
                    <a:pt x="143" y="318"/>
                  </a:cubicBezTo>
                  <a:cubicBezTo>
                    <a:pt x="174" y="287"/>
                    <a:pt x="174" y="287"/>
                    <a:pt x="174" y="287"/>
                  </a:cubicBezTo>
                  <a:cubicBezTo>
                    <a:pt x="174" y="287"/>
                    <a:pt x="174" y="287"/>
                    <a:pt x="174" y="287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42"/>
            <p:cNvSpPr>
              <a:spLocks/>
            </p:cNvSpPr>
            <p:nvPr userDrawn="1"/>
          </p:nvSpPr>
          <p:spPr bwMode="auto">
            <a:xfrm>
              <a:off x="7608888" y="5508625"/>
              <a:ext cx="523875" cy="717550"/>
            </a:xfrm>
            <a:custGeom>
              <a:avLst/>
              <a:gdLst>
                <a:gd name="T0" fmla="*/ 52 w 165"/>
                <a:gd name="T1" fmla="*/ 0 h 226"/>
                <a:gd name="T2" fmla="*/ 165 w 165"/>
                <a:gd name="T3" fmla="*/ 114 h 226"/>
                <a:gd name="T4" fmla="*/ 67 w 165"/>
                <a:gd name="T5" fmla="*/ 213 h 226"/>
                <a:gd name="T6" fmla="*/ 23 w 165"/>
                <a:gd name="T7" fmla="*/ 219 h 226"/>
                <a:gd name="T8" fmla="*/ 21 w 165"/>
                <a:gd name="T9" fmla="*/ 218 h 226"/>
                <a:gd name="T10" fmla="*/ 5 w 165"/>
                <a:gd name="T11" fmla="*/ 177 h 226"/>
                <a:gd name="T12" fmla="*/ 52 w 165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52" y="0"/>
                  </a:moveTo>
                  <a:cubicBezTo>
                    <a:pt x="165" y="114"/>
                    <a:pt x="165" y="114"/>
                    <a:pt x="165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6" y="226"/>
                    <a:pt x="23" y="219"/>
                  </a:cubicBezTo>
                  <a:cubicBezTo>
                    <a:pt x="21" y="218"/>
                    <a:pt x="21" y="218"/>
                    <a:pt x="21" y="218"/>
                  </a:cubicBezTo>
                  <a:cubicBezTo>
                    <a:pt x="8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43"/>
            <p:cNvSpPr>
              <a:spLocks/>
            </p:cNvSpPr>
            <p:nvPr userDrawn="1"/>
          </p:nvSpPr>
          <p:spPr bwMode="auto">
            <a:xfrm>
              <a:off x="7675563" y="5108575"/>
              <a:ext cx="701675" cy="1117600"/>
            </a:xfrm>
            <a:custGeom>
              <a:avLst/>
              <a:gdLst>
                <a:gd name="T0" fmla="*/ 0 w 221"/>
                <a:gd name="T1" fmla="*/ 344 h 352"/>
                <a:gd name="T2" fmla="*/ 199 w 221"/>
                <a:gd name="T3" fmla="*/ 0 h 352"/>
                <a:gd name="T4" fmla="*/ 215 w 221"/>
                <a:gd name="T5" fmla="*/ 60 h 352"/>
                <a:gd name="T6" fmla="*/ 175 w 221"/>
                <a:gd name="T7" fmla="*/ 209 h 352"/>
                <a:gd name="T8" fmla="*/ 46 w 221"/>
                <a:gd name="T9" fmla="*/ 339 h 352"/>
                <a:gd name="T10" fmla="*/ 1 w 221"/>
                <a:gd name="T11" fmla="*/ 345 h 352"/>
                <a:gd name="T12" fmla="*/ 0 w 221"/>
                <a:gd name="T13" fmla="*/ 34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0" y="344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214" y="16"/>
                    <a:pt x="221" y="38"/>
                    <a:pt x="215" y="60"/>
                  </a:cubicBezTo>
                  <a:cubicBezTo>
                    <a:pt x="175" y="209"/>
                    <a:pt x="175" y="209"/>
                    <a:pt x="175" y="209"/>
                  </a:cubicBezTo>
                  <a:cubicBezTo>
                    <a:pt x="46" y="339"/>
                    <a:pt x="46" y="339"/>
                    <a:pt x="46" y="339"/>
                  </a:cubicBezTo>
                  <a:cubicBezTo>
                    <a:pt x="32" y="352"/>
                    <a:pt x="15" y="352"/>
                    <a:pt x="1" y="345"/>
                  </a:cubicBezTo>
                  <a:lnTo>
                    <a:pt x="0" y="3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78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154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754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638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08052" y="1124384"/>
            <a:ext cx="8688625" cy="1772070"/>
          </a:xfrm>
        </p:spPr>
        <p:txBody>
          <a:bodyPr lIns="0" tIns="0" rIns="0" bIns="0" anchor="b">
            <a:normAutofit/>
          </a:bodyPr>
          <a:lstStyle>
            <a:lvl1pPr algn="l">
              <a:defRPr sz="30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8052" y="4313978"/>
            <a:ext cx="8688625" cy="13475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75"/>
              </a:lnSpc>
              <a:spcBef>
                <a:spcPts val="0"/>
              </a:spcBef>
              <a:buNone/>
              <a:defRPr lang="en-US" sz="900" i="1" kern="120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8501" y="5981484"/>
            <a:ext cx="1583500" cy="7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reeform 55"/>
          <p:cNvSpPr>
            <a:spLocks/>
          </p:cNvSpPr>
          <p:nvPr userDrawn="1"/>
        </p:nvSpPr>
        <p:spPr bwMode="auto">
          <a:xfrm>
            <a:off x="744881" y="3218975"/>
            <a:ext cx="11447121" cy="815975"/>
          </a:xfrm>
          <a:custGeom>
            <a:avLst/>
            <a:gdLst>
              <a:gd name="connsiteX0" fmla="*/ 894666 w 11447121"/>
              <a:gd name="connsiteY0" fmla="*/ 0 h 815975"/>
              <a:gd name="connsiteX1" fmla="*/ 3944254 w 11447121"/>
              <a:gd name="connsiteY1" fmla="*/ 0 h 815975"/>
              <a:gd name="connsiteX2" fmla="*/ 8397534 w 11447121"/>
              <a:gd name="connsiteY2" fmla="*/ 0 h 815975"/>
              <a:gd name="connsiteX3" fmla="*/ 11447121 w 11447121"/>
              <a:gd name="connsiteY3" fmla="*/ 0 h 815975"/>
              <a:gd name="connsiteX4" fmla="*/ 11447121 w 11447121"/>
              <a:gd name="connsiteY4" fmla="*/ 815975 h 815975"/>
              <a:gd name="connsiteX5" fmla="*/ 8736973 w 11447121"/>
              <a:gd name="connsiteY5" fmla="*/ 815975 h 815975"/>
              <a:gd name="connsiteX6" fmla="*/ 8397534 w 11447121"/>
              <a:gd name="connsiteY6" fmla="*/ 815975 h 815975"/>
              <a:gd name="connsiteX7" fmla="*/ 7640486 w 11447121"/>
              <a:gd name="connsiteY7" fmla="*/ 815975 h 815975"/>
              <a:gd name="connsiteX8" fmla="*/ 6952256 w 11447121"/>
              <a:gd name="connsiteY8" fmla="*/ 815975 h 815975"/>
              <a:gd name="connsiteX9" fmla="*/ 6700354 w 11447121"/>
              <a:gd name="connsiteY9" fmla="*/ 815975 h 815975"/>
              <a:gd name="connsiteX10" fmla="*/ 5904548 w 11447121"/>
              <a:gd name="connsiteY10" fmla="*/ 815975 h 815975"/>
              <a:gd name="connsiteX11" fmla="*/ 5687386 w 11447121"/>
              <a:gd name="connsiteY11" fmla="*/ 815975 h 815975"/>
              <a:gd name="connsiteX12" fmla="*/ 5241043 w 11447121"/>
              <a:gd name="connsiteY12" fmla="*/ 815975 h 815975"/>
              <a:gd name="connsiteX13" fmla="*/ 4697811 w 11447121"/>
              <a:gd name="connsiteY13" fmla="*/ 815975 h 815975"/>
              <a:gd name="connsiteX14" fmla="*/ 4590899 w 11447121"/>
              <a:gd name="connsiteY14" fmla="*/ 815975 h 815975"/>
              <a:gd name="connsiteX15" fmla="*/ 4262824 w 11447121"/>
              <a:gd name="connsiteY15" fmla="*/ 815975 h 815975"/>
              <a:gd name="connsiteX16" fmla="*/ 3669478 w 11447121"/>
              <a:gd name="connsiteY16" fmla="*/ 815975 h 815975"/>
              <a:gd name="connsiteX17" fmla="*/ 3650766 w 11447121"/>
              <a:gd name="connsiteY17" fmla="*/ 815975 h 815975"/>
              <a:gd name="connsiteX18" fmla="*/ 3364787 w 11447121"/>
              <a:gd name="connsiteY18" fmla="*/ 815975 h 815975"/>
              <a:gd name="connsiteX19" fmla="*/ 3252532 w 11447121"/>
              <a:gd name="connsiteY19" fmla="*/ 815975 h 815975"/>
              <a:gd name="connsiteX20" fmla="*/ 3236496 w 11447121"/>
              <a:gd name="connsiteY20" fmla="*/ 815975 h 815975"/>
              <a:gd name="connsiteX21" fmla="*/ 2854961 w 11447121"/>
              <a:gd name="connsiteY21" fmla="*/ 815975 h 815975"/>
              <a:gd name="connsiteX22" fmla="*/ 186909 w 11447121"/>
              <a:gd name="connsiteY22" fmla="*/ 815975 h 815975"/>
              <a:gd name="connsiteX23" fmla="*/ 9176 w 11447121"/>
              <a:gd name="connsiteY23" fmla="*/ 682625 h 815975"/>
              <a:gd name="connsiteX24" fmla="*/ 6002 w 11447121"/>
              <a:gd name="connsiteY24" fmla="*/ 673100 h 815975"/>
              <a:gd name="connsiteX25" fmla="*/ 94868 w 11447121"/>
              <a:gd name="connsiteY25" fmla="*/ 463550 h 815975"/>
              <a:gd name="connsiteX26" fmla="*/ 894666 w 11447121"/>
              <a:gd name="connsiteY26" fmla="*/ 0 h 81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447121" h="815975">
                <a:moveTo>
                  <a:pt x="894666" y="0"/>
                </a:moveTo>
                <a:lnTo>
                  <a:pt x="3944254" y="0"/>
                </a:lnTo>
                <a:lnTo>
                  <a:pt x="8397534" y="0"/>
                </a:lnTo>
                <a:lnTo>
                  <a:pt x="11447121" y="0"/>
                </a:lnTo>
                <a:cubicBezTo>
                  <a:pt x="11447121" y="815975"/>
                  <a:pt x="11447121" y="815975"/>
                  <a:pt x="11447121" y="815975"/>
                </a:cubicBezTo>
                <a:cubicBezTo>
                  <a:pt x="10420793" y="815975"/>
                  <a:pt x="9522756" y="815975"/>
                  <a:pt x="8736973" y="815975"/>
                </a:cubicBezTo>
                <a:lnTo>
                  <a:pt x="8397534" y="815975"/>
                </a:lnTo>
                <a:lnTo>
                  <a:pt x="7640486" y="815975"/>
                </a:lnTo>
                <a:lnTo>
                  <a:pt x="6952256" y="815975"/>
                </a:lnTo>
                <a:lnTo>
                  <a:pt x="6700354" y="815975"/>
                </a:lnTo>
                <a:lnTo>
                  <a:pt x="5904548" y="815975"/>
                </a:lnTo>
                <a:lnTo>
                  <a:pt x="5687386" y="815975"/>
                </a:lnTo>
                <a:lnTo>
                  <a:pt x="5241043" y="815975"/>
                </a:lnTo>
                <a:lnTo>
                  <a:pt x="4697811" y="815975"/>
                </a:lnTo>
                <a:lnTo>
                  <a:pt x="4590899" y="815975"/>
                </a:lnTo>
                <a:lnTo>
                  <a:pt x="4262824" y="815975"/>
                </a:lnTo>
                <a:lnTo>
                  <a:pt x="3669478" y="815975"/>
                </a:lnTo>
                <a:lnTo>
                  <a:pt x="3650766" y="815975"/>
                </a:lnTo>
                <a:lnTo>
                  <a:pt x="3364787" y="815975"/>
                </a:lnTo>
                <a:lnTo>
                  <a:pt x="3252532" y="815975"/>
                </a:lnTo>
                <a:lnTo>
                  <a:pt x="3236496" y="815975"/>
                </a:lnTo>
                <a:lnTo>
                  <a:pt x="2854961" y="815975"/>
                </a:lnTo>
                <a:cubicBezTo>
                  <a:pt x="186909" y="815975"/>
                  <a:pt x="186909" y="815975"/>
                  <a:pt x="186909" y="815975"/>
                </a:cubicBezTo>
                <a:cubicBezTo>
                  <a:pt x="94868" y="815975"/>
                  <a:pt x="31392" y="755650"/>
                  <a:pt x="9176" y="682625"/>
                </a:cubicBezTo>
                <a:cubicBezTo>
                  <a:pt x="6002" y="673100"/>
                  <a:pt x="6002" y="673100"/>
                  <a:pt x="6002" y="673100"/>
                </a:cubicBezTo>
                <a:cubicBezTo>
                  <a:pt x="-13041" y="596900"/>
                  <a:pt x="12350" y="511175"/>
                  <a:pt x="94868" y="463550"/>
                </a:cubicBezTo>
                <a:cubicBezTo>
                  <a:pt x="894666" y="0"/>
                  <a:pt x="894666" y="0"/>
                  <a:pt x="894666" y="0"/>
                </a:cubicBezTo>
                <a:close/>
              </a:path>
            </a:pathLst>
          </a:custGeom>
          <a:gradFill>
            <a:gsLst>
              <a:gs pos="0">
                <a:srgbClr val="425C90"/>
              </a:gs>
              <a:gs pos="80000">
                <a:srgbClr val="314672"/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0" name="Freeform 7"/>
          <p:cNvSpPr>
            <a:spLocks/>
          </p:cNvSpPr>
          <p:nvPr userDrawn="1"/>
        </p:nvSpPr>
        <p:spPr bwMode="auto">
          <a:xfrm>
            <a:off x="731837" y="3218975"/>
            <a:ext cx="908051" cy="815975"/>
          </a:xfrm>
          <a:custGeom>
            <a:avLst/>
            <a:gdLst>
              <a:gd name="T0" fmla="*/ 286 w 286"/>
              <a:gd name="T1" fmla="*/ 0 h 257"/>
              <a:gd name="T2" fmla="*/ 286 w 286"/>
              <a:gd name="T3" fmla="*/ 257 h 257"/>
              <a:gd name="T4" fmla="*/ 63 w 286"/>
              <a:gd name="T5" fmla="*/ 257 h 257"/>
              <a:gd name="T6" fmla="*/ 7 w 286"/>
              <a:gd name="T7" fmla="*/ 215 h 257"/>
              <a:gd name="T8" fmla="*/ 6 w 286"/>
              <a:gd name="T9" fmla="*/ 212 h 257"/>
              <a:gd name="T10" fmla="*/ 34 w 286"/>
              <a:gd name="T11" fmla="*/ 146 h 257"/>
              <a:gd name="T12" fmla="*/ 286 w 286"/>
              <a:gd name="T13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6" h="257">
                <a:moveTo>
                  <a:pt x="286" y="0"/>
                </a:moveTo>
                <a:cubicBezTo>
                  <a:pt x="286" y="257"/>
                  <a:pt x="286" y="257"/>
                  <a:pt x="286" y="257"/>
                </a:cubicBezTo>
                <a:cubicBezTo>
                  <a:pt x="63" y="257"/>
                  <a:pt x="63" y="257"/>
                  <a:pt x="63" y="257"/>
                </a:cubicBezTo>
                <a:cubicBezTo>
                  <a:pt x="34" y="257"/>
                  <a:pt x="14" y="238"/>
                  <a:pt x="7" y="215"/>
                </a:cubicBezTo>
                <a:cubicBezTo>
                  <a:pt x="6" y="212"/>
                  <a:pt x="6" y="212"/>
                  <a:pt x="6" y="212"/>
                </a:cubicBezTo>
                <a:cubicBezTo>
                  <a:pt x="0" y="188"/>
                  <a:pt x="8" y="161"/>
                  <a:pt x="34" y="146"/>
                </a:cubicBezTo>
                <a:lnTo>
                  <a:pt x="286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2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1" name="Freeform 8"/>
          <p:cNvSpPr>
            <a:spLocks/>
          </p:cNvSpPr>
          <p:nvPr userDrawn="1"/>
        </p:nvSpPr>
        <p:spPr bwMode="auto">
          <a:xfrm>
            <a:off x="731840" y="3218975"/>
            <a:ext cx="2525713" cy="673100"/>
          </a:xfrm>
          <a:custGeom>
            <a:avLst/>
            <a:gdLst>
              <a:gd name="T0" fmla="*/ 796 w 796"/>
              <a:gd name="T1" fmla="*/ 0 h 212"/>
              <a:gd name="T2" fmla="*/ 6 w 796"/>
              <a:gd name="T3" fmla="*/ 212 h 212"/>
              <a:gd name="T4" fmla="*/ 34 w 796"/>
              <a:gd name="T5" fmla="*/ 146 h 212"/>
              <a:gd name="T6" fmla="*/ 286 w 796"/>
              <a:gd name="T7" fmla="*/ 0 h 212"/>
              <a:gd name="T8" fmla="*/ 796 w 796"/>
              <a:gd name="T9" fmla="*/ 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6" h="212">
                <a:moveTo>
                  <a:pt x="796" y="0"/>
                </a:moveTo>
                <a:cubicBezTo>
                  <a:pt x="6" y="212"/>
                  <a:pt x="6" y="212"/>
                  <a:pt x="6" y="212"/>
                </a:cubicBezTo>
                <a:cubicBezTo>
                  <a:pt x="0" y="188"/>
                  <a:pt x="8" y="161"/>
                  <a:pt x="34" y="146"/>
                </a:cubicBezTo>
                <a:cubicBezTo>
                  <a:pt x="286" y="0"/>
                  <a:pt x="286" y="0"/>
                  <a:pt x="286" y="0"/>
                </a:cubicBezTo>
                <a:lnTo>
                  <a:pt x="796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2" name="Freeform 9"/>
          <p:cNvSpPr>
            <a:spLocks/>
          </p:cNvSpPr>
          <p:nvPr userDrawn="1"/>
        </p:nvSpPr>
        <p:spPr bwMode="auto">
          <a:xfrm>
            <a:off x="547689" y="2425225"/>
            <a:ext cx="1966913" cy="1466850"/>
          </a:xfrm>
          <a:custGeom>
            <a:avLst/>
            <a:gdLst>
              <a:gd name="T0" fmla="*/ 586 w 620"/>
              <a:gd name="T1" fmla="*/ 111 h 462"/>
              <a:gd name="T2" fmla="*/ 564 w 620"/>
              <a:gd name="T3" fmla="*/ 123 h 462"/>
              <a:gd name="T4" fmla="*/ 92 w 620"/>
              <a:gd name="T5" fmla="*/ 396 h 462"/>
              <a:gd name="T6" fmla="*/ 92 w 620"/>
              <a:gd name="T7" fmla="*/ 396 h 462"/>
              <a:gd name="T8" fmla="*/ 64 w 620"/>
              <a:gd name="T9" fmla="*/ 462 h 462"/>
              <a:gd name="T10" fmla="*/ 52 w 620"/>
              <a:gd name="T11" fmla="*/ 419 h 462"/>
              <a:gd name="T12" fmla="*/ 4 w 620"/>
              <a:gd name="T13" fmla="*/ 238 h 462"/>
              <a:gd name="T14" fmla="*/ 0 w 620"/>
              <a:gd name="T15" fmla="*/ 213 h 462"/>
              <a:gd name="T16" fmla="*/ 51 w 620"/>
              <a:gd name="T17" fmla="*/ 123 h 462"/>
              <a:gd name="T18" fmla="*/ 265 w 620"/>
              <a:gd name="T19" fmla="*/ 0 h 462"/>
              <a:gd name="T20" fmla="*/ 556 w 620"/>
              <a:gd name="T21" fmla="*/ 0 h 462"/>
              <a:gd name="T22" fmla="*/ 613 w 620"/>
              <a:gd name="T23" fmla="*/ 43 h 462"/>
              <a:gd name="T24" fmla="*/ 614 w 620"/>
              <a:gd name="T25" fmla="*/ 46 h 462"/>
              <a:gd name="T26" fmla="*/ 586 w 620"/>
              <a:gd name="T27" fmla="*/ 11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20" h="462">
                <a:moveTo>
                  <a:pt x="586" y="111"/>
                </a:moveTo>
                <a:cubicBezTo>
                  <a:pt x="564" y="123"/>
                  <a:pt x="564" y="123"/>
                  <a:pt x="564" y="123"/>
                </a:cubicBezTo>
                <a:cubicBezTo>
                  <a:pt x="92" y="396"/>
                  <a:pt x="92" y="396"/>
                  <a:pt x="92" y="396"/>
                </a:cubicBezTo>
                <a:cubicBezTo>
                  <a:pt x="92" y="396"/>
                  <a:pt x="92" y="396"/>
                  <a:pt x="92" y="396"/>
                </a:cubicBezTo>
                <a:cubicBezTo>
                  <a:pt x="66" y="411"/>
                  <a:pt x="58" y="438"/>
                  <a:pt x="64" y="462"/>
                </a:cubicBezTo>
                <a:cubicBezTo>
                  <a:pt x="52" y="419"/>
                  <a:pt x="52" y="419"/>
                  <a:pt x="52" y="419"/>
                </a:cubicBezTo>
                <a:cubicBezTo>
                  <a:pt x="4" y="238"/>
                  <a:pt x="4" y="238"/>
                  <a:pt x="4" y="238"/>
                </a:cubicBezTo>
                <a:cubicBezTo>
                  <a:pt x="2" y="230"/>
                  <a:pt x="1" y="221"/>
                  <a:pt x="0" y="213"/>
                </a:cubicBezTo>
                <a:cubicBezTo>
                  <a:pt x="0" y="177"/>
                  <a:pt x="19" y="142"/>
                  <a:pt x="51" y="123"/>
                </a:cubicBezTo>
                <a:cubicBezTo>
                  <a:pt x="265" y="0"/>
                  <a:pt x="265" y="0"/>
                  <a:pt x="265" y="0"/>
                </a:cubicBezTo>
                <a:cubicBezTo>
                  <a:pt x="556" y="0"/>
                  <a:pt x="556" y="0"/>
                  <a:pt x="556" y="0"/>
                </a:cubicBezTo>
                <a:cubicBezTo>
                  <a:pt x="586" y="0"/>
                  <a:pt x="607" y="20"/>
                  <a:pt x="613" y="43"/>
                </a:cubicBezTo>
                <a:cubicBezTo>
                  <a:pt x="614" y="46"/>
                  <a:pt x="614" y="46"/>
                  <a:pt x="614" y="46"/>
                </a:cubicBezTo>
                <a:cubicBezTo>
                  <a:pt x="620" y="69"/>
                  <a:pt x="612" y="96"/>
                  <a:pt x="586" y="11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3" name="Freeform 10"/>
          <p:cNvSpPr>
            <a:spLocks/>
          </p:cNvSpPr>
          <p:nvPr userDrawn="1"/>
        </p:nvSpPr>
        <p:spPr bwMode="auto">
          <a:xfrm>
            <a:off x="1589" y="1609250"/>
            <a:ext cx="2490788" cy="952500"/>
          </a:xfrm>
          <a:custGeom>
            <a:avLst/>
            <a:gdLst>
              <a:gd name="T0" fmla="*/ 785 w 785"/>
              <a:gd name="T1" fmla="*/ 300 h 300"/>
              <a:gd name="T2" fmla="*/ 728 w 785"/>
              <a:gd name="T3" fmla="*/ 257 h 300"/>
              <a:gd name="T4" fmla="*/ 0 w 785"/>
              <a:gd name="T5" fmla="*/ 257 h 300"/>
              <a:gd name="T6" fmla="*/ 0 w 785"/>
              <a:gd name="T7" fmla="*/ 0 h 300"/>
              <a:gd name="T8" fmla="*/ 627 w 785"/>
              <a:gd name="T9" fmla="*/ 0 h 300"/>
              <a:gd name="T10" fmla="*/ 725 w 785"/>
              <a:gd name="T11" fmla="*/ 76 h 300"/>
              <a:gd name="T12" fmla="*/ 774 w 785"/>
              <a:gd name="T13" fmla="*/ 257 h 300"/>
              <a:gd name="T14" fmla="*/ 785 w 785"/>
              <a:gd name="T15" fmla="*/ 30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85" h="300">
                <a:moveTo>
                  <a:pt x="785" y="300"/>
                </a:moveTo>
                <a:cubicBezTo>
                  <a:pt x="779" y="277"/>
                  <a:pt x="758" y="257"/>
                  <a:pt x="728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0"/>
                  <a:pt x="0" y="0"/>
                  <a:pt x="0" y="0"/>
                </a:cubicBezTo>
                <a:cubicBezTo>
                  <a:pt x="627" y="0"/>
                  <a:pt x="627" y="0"/>
                  <a:pt x="627" y="0"/>
                </a:cubicBezTo>
                <a:cubicBezTo>
                  <a:pt x="673" y="0"/>
                  <a:pt x="713" y="31"/>
                  <a:pt x="725" y="76"/>
                </a:cubicBezTo>
                <a:cubicBezTo>
                  <a:pt x="774" y="257"/>
                  <a:pt x="774" y="257"/>
                  <a:pt x="774" y="257"/>
                </a:cubicBezTo>
                <a:lnTo>
                  <a:pt x="785" y="3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4" name="Freeform 11"/>
          <p:cNvSpPr>
            <a:spLocks/>
          </p:cNvSpPr>
          <p:nvPr userDrawn="1"/>
        </p:nvSpPr>
        <p:spPr bwMode="auto">
          <a:xfrm>
            <a:off x="1608139" y="2425225"/>
            <a:ext cx="906463" cy="812800"/>
          </a:xfrm>
          <a:custGeom>
            <a:avLst/>
            <a:gdLst>
              <a:gd name="T0" fmla="*/ 0 w 286"/>
              <a:gd name="T1" fmla="*/ 256 h 256"/>
              <a:gd name="T2" fmla="*/ 0 w 286"/>
              <a:gd name="T3" fmla="*/ 0 h 256"/>
              <a:gd name="T4" fmla="*/ 222 w 286"/>
              <a:gd name="T5" fmla="*/ 0 h 256"/>
              <a:gd name="T6" fmla="*/ 279 w 286"/>
              <a:gd name="T7" fmla="*/ 42 h 256"/>
              <a:gd name="T8" fmla="*/ 280 w 286"/>
              <a:gd name="T9" fmla="*/ 45 h 256"/>
              <a:gd name="T10" fmla="*/ 252 w 286"/>
              <a:gd name="T11" fmla="*/ 111 h 256"/>
              <a:gd name="T12" fmla="*/ 0 w 286"/>
              <a:gd name="T13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6" h="256">
                <a:moveTo>
                  <a:pt x="0" y="256"/>
                </a:moveTo>
                <a:cubicBezTo>
                  <a:pt x="0" y="0"/>
                  <a:pt x="0" y="0"/>
                  <a:pt x="0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52" y="0"/>
                  <a:pt x="272" y="19"/>
                  <a:pt x="279" y="42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286" y="68"/>
                  <a:pt x="278" y="96"/>
                  <a:pt x="252" y="111"/>
                </a:cubicBezTo>
                <a:lnTo>
                  <a:pt x="0" y="256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2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5" name="Freeform 12"/>
          <p:cNvSpPr>
            <a:spLocks/>
          </p:cNvSpPr>
          <p:nvPr userDrawn="1"/>
        </p:nvSpPr>
        <p:spPr bwMode="auto">
          <a:xfrm>
            <a:off x="547690" y="2425227"/>
            <a:ext cx="1947863" cy="663575"/>
          </a:xfrm>
          <a:custGeom>
            <a:avLst/>
            <a:gdLst>
              <a:gd name="T0" fmla="*/ 614 w 614"/>
              <a:gd name="T1" fmla="*/ 45 h 209"/>
              <a:gd name="T2" fmla="*/ 0 w 614"/>
              <a:gd name="T3" fmla="*/ 209 h 209"/>
              <a:gd name="T4" fmla="*/ 51 w 614"/>
              <a:gd name="T5" fmla="*/ 123 h 209"/>
              <a:gd name="T6" fmla="*/ 265 w 614"/>
              <a:gd name="T7" fmla="*/ 0 h 209"/>
              <a:gd name="T8" fmla="*/ 556 w 614"/>
              <a:gd name="T9" fmla="*/ 0 h 209"/>
              <a:gd name="T10" fmla="*/ 613 w 614"/>
              <a:gd name="T11" fmla="*/ 43 h 209"/>
              <a:gd name="T12" fmla="*/ 614 w 614"/>
              <a:gd name="T13" fmla="*/ 45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4" h="209">
                <a:moveTo>
                  <a:pt x="614" y="45"/>
                </a:moveTo>
                <a:cubicBezTo>
                  <a:pt x="0" y="209"/>
                  <a:pt x="0" y="209"/>
                  <a:pt x="0" y="209"/>
                </a:cubicBezTo>
                <a:cubicBezTo>
                  <a:pt x="1" y="174"/>
                  <a:pt x="20" y="141"/>
                  <a:pt x="51" y="123"/>
                </a:cubicBezTo>
                <a:cubicBezTo>
                  <a:pt x="265" y="0"/>
                  <a:pt x="265" y="0"/>
                  <a:pt x="265" y="0"/>
                </a:cubicBezTo>
                <a:cubicBezTo>
                  <a:pt x="556" y="0"/>
                  <a:pt x="556" y="0"/>
                  <a:pt x="556" y="0"/>
                </a:cubicBezTo>
                <a:cubicBezTo>
                  <a:pt x="586" y="0"/>
                  <a:pt x="607" y="20"/>
                  <a:pt x="613" y="43"/>
                </a:cubicBezTo>
                <a:lnTo>
                  <a:pt x="614" y="45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1846499" y="3626963"/>
            <a:ext cx="9521892" cy="0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0" scaled="0"/>
            </a:gradFill>
            <a:prstDash val="dash"/>
            <a:miter lim="800000"/>
          </a:ln>
          <a:effectLst/>
        </p:spPr>
      </p:cxnSp>
      <p:sp>
        <p:nvSpPr>
          <p:cNvPr id="47" name="Isosceles Triangle 46"/>
          <p:cNvSpPr/>
          <p:nvPr userDrawn="1"/>
        </p:nvSpPr>
        <p:spPr>
          <a:xfrm rot="5400000">
            <a:off x="11384310" y="3574942"/>
            <a:ext cx="120689" cy="104043"/>
          </a:xfrm>
          <a:prstGeom prst="triangle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8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/>
          </p:cNvSpPr>
          <p:nvPr/>
        </p:nvSpPr>
        <p:spPr>
          <a:xfrm>
            <a:off x="180977" y="180975"/>
            <a:ext cx="11818313" cy="6496050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919" y="1778356"/>
            <a:ext cx="10562167" cy="1664224"/>
          </a:xfrm>
        </p:spPr>
        <p:txBody>
          <a:bodyPr anchor="b"/>
          <a:lstStyle>
            <a:lvl1pPr algn="ctr">
              <a:lnSpc>
                <a:spcPts val="3225"/>
              </a:lnSpc>
              <a:defRPr sz="27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Section Break Title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2344849" y="3639495"/>
            <a:ext cx="8380303" cy="1810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 userDrawn="1"/>
        </p:nvGrpSpPr>
        <p:grpSpPr>
          <a:xfrm>
            <a:off x="-11736" y="-85"/>
            <a:ext cx="3421063" cy="2041525"/>
            <a:chOff x="1588" y="0"/>
            <a:chExt cx="3421063" cy="2041525"/>
          </a:xfrm>
        </p:grpSpPr>
        <p:sp>
          <p:nvSpPr>
            <p:cNvPr id="47" name="Freeform 30"/>
            <p:cNvSpPr>
              <a:spLocks/>
            </p:cNvSpPr>
            <p:nvPr userDrawn="1"/>
          </p:nvSpPr>
          <p:spPr bwMode="auto">
            <a:xfrm>
              <a:off x="1211263" y="0"/>
              <a:ext cx="2211388" cy="2041525"/>
            </a:xfrm>
            <a:custGeom>
              <a:avLst/>
              <a:gdLst>
                <a:gd name="T0" fmla="*/ 697 w 697"/>
                <a:gd name="T1" fmla="*/ 0 h 643"/>
                <a:gd name="T2" fmla="*/ 67 w 697"/>
                <a:gd name="T3" fmla="*/ 630 h 643"/>
                <a:gd name="T4" fmla="*/ 23 w 697"/>
                <a:gd name="T5" fmla="*/ 636 h 643"/>
                <a:gd name="T6" fmla="*/ 22 w 697"/>
                <a:gd name="T7" fmla="*/ 635 h 643"/>
                <a:gd name="T8" fmla="*/ 5 w 697"/>
                <a:gd name="T9" fmla="*/ 594 h 643"/>
                <a:gd name="T10" fmla="*/ 52 w 697"/>
                <a:gd name="T11" fmla="*/ 417 h 643"/>
                <a:gd name="T12" fmla="*/ 278 w 697"/>
                <a:gd name="T13" fmla="*/ 192 h 643"/>
                <a:gd name="T14" fmla="*/ 278 w 697"/>
                <a:gd name="T15" fmla="*/ 191 h 643"/>
                <a:gd name="T16" fmla="*/ 470 w 697"/>
                <a:gd name="T17" fmla="*/ 0 h 643"/>
                <a:gd name="T18" fmla="*/ 697 w 697"/>
                <a:gd name="T1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7" h="643">
                  <a:moveTo>
                    <a:pt x="697" y="0"/>
                  </a:moveTo>
                  <a:cubicBezTo>
                    <a:pt x="67" y="630"/>
                    <a:pt x="67" y="630"/>
                    <a:pt x="67" y="630"/>
                  </a:cubicBezTo>
                  <a:cubicBezTo>
                    <a:pt x="54" y="643"/>
                    <a:pt x="37" y="643"/>
                    <a:pt x="23" y="636"/>
                  </a:cubicBezTo>
                  <a:cubicBezTo>
                    <a:pt x="22" y="635"/>
                    <a:pt x="22" y="635"/>
                    <a:pt x="22" y="635"/>
                  </a:cubicBezTo>
                  <a:cubicBezTo>
                    <a:pt x="9" y="627"/>
                    <a:pt x="0" y="612"/>
                    <a:pt x="5" y="594"/>
                  </a:cubicBezTo>
                  <a:cubicBezTo>
                    <a:pt x="52" y="417"/>
                    <a:pt x="52" y="417"/>
                    <a:pt x="52" y="417"/>
                  </a:cubicBezTo>
                  <a:cubicBezTo>
                    <a:pt x="278" y="192"/>
                    <a:pt x="278" y="192"/>
                    <a:pt x="278" y="192"/>
                  </a:cubicBezTo>
                  <a:cubicBezTo>
                    <a:pt x="278" y="191"/>
                    <a:pt x="278" y="191"/>
                    <a:pt x="278" y="191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31"/>
            <p:cNvSpPr>
              <a:spLocks/>
            </p:cNvSpPr>
            <p:nvPr userDrawn="1"/>
          </p:nvSpPr>
          <p:spPr bwMode="auto">
            <a:xfrm>
              <a:off x="1211263" y="1323975"/>
              <a:ext cx="527050" cy="717550"/>
            </a:xfrm>
            <a:custGeom>
              <a:avLst/>
              <a:gdLst>
                <a:gd name="T0" fmla="*/ 52 w 166"/>
                <a:gd name="T1" fmla="*/ 0 h 226"/>
                <a:gd name="T2" fmla="*/ 166 w 166"/>
                <a:gd name="T3" fmla="*/ 114 h 226"/>
                <a:gd name="T4" fmla="*/ 67 w 166"/>
                <a:gd name="T5" fmla="*/ 213 h 226"/>
                <a:gd name="T6" fmla="*/ 23 w 166"/>
                <a:gd name="T7" fmla="*/ 219 h 226"/>
                <a:gd name="T8" fmla="*/ 22 w 166"/>
                <a:gd name="T9" fmla="*/ 218 h 226"/>
                <a:gd name="T10" fmla="*/ 5 w 166"/>
                <a:gd name="T11" fmla="*/ 177 h 226"/>
                <a:gd name="T12" fmla="*/ 52 w 16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52" y="0"/>
                  </a:moveTo>
                  <a:cubicBezTo>
                    <a:pt x="166" y="114"/>
                    <a:pt x="166" y="114"/>
                    <a:pt x="166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7" y="226"/>
                    <a:pt x="23" y="219"/>
                  </a:cubicBezTo>
                  <a:cubicBezTo>
                    <a:pt x="22" y="218"/>
                    <a:pt x="22" y="218"/>
                    <a:pt x="22" y="218"/>
                  </a:cubicBezTo>
                  <a:cubicBezTo>
                    <a:pt x="9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32"/>
            <p:cNvSpPr>
              <a:spLocks/>
            </p:cNvSpPr>
            <p:nvPr userDrawn="1"/>
          </p:nvSpPr>
          <p:spPr bwMode="auto">
            <a:xfrm>
              <a:off x="1211263" y="606425"/>
              <a:ext cx="882650" cy="1409700"/>
            </a:xfrm>
            <a:custGeom>
              <a:avLst/>
              <a:gdLst>
                <a:gd name="T0" fmla="*/ 278 w 278"/>
                <a:gd name="T1" fmla="*/ 0 h 444"/>
                <a:gd name="T2" fmla="*/ 22 w 278"/>
                <a:gd name="T3" fmla="*/ 444 h 444"/>
                <a:gd name="T4" fmla="*/ 5 w 278"/>
                <a:gd name="T5" fmla="*/ 403 h 444"/>
                <a:gd name="T6" fmla="*/ 52 w 278"/>
                <a:gd name="T7" fmla="*/ 226 h 444"/>
                <a:gd name="T8" fmla="*/ 278 w 278"/>
                <a:gd name="T9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278" y="0"/>
                  </a:moveTo>
                  <a:cubicBezTo>
                    <a:pt x="22" y="444"/>
                    <a:pt x="22" y="444"/>
                    <a:pt x="22" y="444"/>
                  </a:cubicBezTo>
                  <a:cubicBezTo>
                    <a:pt x="9" y="436"/>
                    <a:pt x="0" y="421"/>
                    <a:pt x="5" y="403"/>
                  </a:cubicBezTo>
                  <a:cubicBezTo>
                    <a:pt x="52" y="226"/>
                    <a:pt x="52" y="226"/>
                    <a:pt x="52" y="226"/>
                  </a:cubicBezTo>
                  <a:lnTo>
                    <a:pt x="278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33"/>
            <p:cNvSpPr>
              <a:spLocks/>
            </p:cNvSpPr>
            <p:nvPr userDrawn="1"/>
          </p:nvSpPr>
          <p:spPr bwMode="auto">
            <a:xfrm>
              <a:off x="766763" y="631825"/>
              <a:ext cx="768350" cy="1384300"/>
            </a:xfrm>
            <a:custGeom>
              <a:avLst/>
              <a:gdLst>
                <a:gd name="T0" fmla="*/ 237 w 242"/>
                <a:gd name="T1" fmla="*/ 49 h 436"/>
                <a:gd name="T2" fmla="*/ 233 w 242"/>
                <a:gd name="T3" fmla="*/ 65 h 436"/>
                <a:gd name="T4" fmla="*/ 145 w 242"/>
                <a:gd name="T5" fmla="*/ 395 h 436"/>
                <a:gd name="T6" fmla="*/ 145 w 242"/>
                <a:gd name="T7" fmla="*/ 395 h 436"/>
                <a:gd name="T8" fmla="*/ 162 w 242"/>
                <a:gd name="T9" fmla="*/ 436 h 436"/>
                <a:gd name="T10" fmla="*/ 138 w 242"/>
                <a:gd name="T11" fmla="*/ 422 h 436"/>
                <a:gd name="T12" fmla="*/ 36 w 242"/>
                <a:gd name="T13" fmla="*/ 364 h 436"/>
                <a:gd name="T14" fmla="*/ 23 w 242"/>
                <a:gd name="T15" fmla="*/ 354 h 436"/>
                <a:gd name="T16" fmla="*/ 6 w 242"/>
                <a:gd name="T17" fmla="*/ 292 h 436"/>
                <a:gd name="T18" fmla="*/ 46 w 242"/>
                <a:gd name="T19" fmla="*/ 143 h 436"/>
                <a:gd name="T20" fmla="*/ 175 w 242"/>
                <a:gd name="T21" fmla="*/ 13 h 436"/>
                <a:gd name="T22" fmla="*/ 220 w 242"/>
                <a:gd name="T23" fmla="*/ 7 h 436"/>
                <a:gd name="T24" fmla="*/ 221 w 242"/>
                <a:gd name="T25" fmla="*/ 8 h 436"/>
                <a:gd name="T26" fmla="*/ 237 w 242"/>
                <a:gd name="T27" fmla="*/ 49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237" y="49"/>
                  </a:moveTo>
                  <a:cubicBezTo>
                    <a:pt x="233" y="65"/>
                    <a:pt x="233" y="65"/>
                    <a:pt x="233" y="6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0" y="413"/>
                    <a:pt x="149" y="428"/>
                    <a:pt x="162" y="436"/>
                  </a:cubicBezTo>
                  <a:cubicBezTo>
                    <a:pt x="138" y="422"/>
                    <a:pt x="138" y="422"/>
                    <a:pt x="138" y="422"/>
                  </a:cubicBezTo>
                  <a:cubicBezTo>
                    <a:pt x="36" y="364"/>
                    <a:pt x="36" y="364"/>
                    <a:pt x="36" y="364"/>
                  </a:cubicBezTo>
                  <a:cubicBezTo>
                    <a:pt x="31" y="361"/>
                    <a:pt x="27" y="358"/>
                    <a:pt x="23" y="354"/>
                  </a:cubicBezTo>
                  <a:cubicBezTo>
                    <a:pt x="7" y="338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cubicBezTo>
                    <a:pt x="221" y="8"/>
                    <a:pt x="221" y="8"/>
                    <a:pt x="221" y="8"/>
                  </a:cubicBezTo>
                  <a:cubicBezTo>
                    <a:pt x="234" y="16"/>
                    <a:pt x="242" y="32"/>
                    <a:pt x="237" y="4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34"/>
            <p:cNvSpPr>
              <a:spLocks/>
            </p:cNvSpPr>
            <p:nvPr userDrawn="1"/>
          </p:nvSpPr>
          <p:spPr bwMode="auto">
            <a:xfrm>
              <a:off x="1588" y="377825"/>
              <a:ext cx="1463675" cy="1619250"/>
            </a:xfrm>
            <a:custGeom>
              <a:avLst/>
              <a:gdLst>
                <a:gd name="T0" fmla="*/ 461 w 461"/>
                <a:gd name="T1" fmla="*/ 87 h 510"/>
                <a:gd name="T2" fmla="*/ 456 w 461"/>
                <a:gd name="T3" fmla="*/ 85 h 510"/>
                <a:gd name="T4" fmla="*/ 452 w 461"/>
                <a:gd name="T5" fmla="*/ 84 h 510"/>
                <a:gd name="T6" fmla="*/ 452 w 461"/>
                <a:gd name="T7" fmla="*/ 84 h 510"/>
                <a:gd name="T8" fmla="*/ 451 w 461"/>
                <a:gd name="T9" fmla="*/ 83 h 510"/>
                <a:gd name="T10" fmla="*/ 450 w 461"/>
                <a:gd name="T11" fmla="*/ 83 h 510"/>
                <a:gd name="T12" fmla="*/ 449 w 461"/>
                <a:gd name="T13" fmla="*/ 83 h 510"/>
                <a:gd name="T14" fmla="*/ 447 w 461"/>
                <a:gd name="T15" fmla="*/ 83 h 510"/>
                <a:gd name="T16" fmla="*/ 445 w 461"/>
                <a:gd name="T17" fmla="*/ 83 h 510"/>
                <a:gd name="T18" fmla="*/ 427 w 461"/>
                <a:gd name="T19" fmla="*/ 86 h 510"/>
                <a:gd name="T20" fmla="*/ 426 w 461"/>
                <a:gd name="T21" fmla="*/ 87 h 510"/>
                <a:gd name="T22" fmla="*/ 426 w 461"/>
                <a:gd name="T23" fmla="*/ 87 h 510"/>
                <a:gd name="T24" fmla="*/ 424 w 461"/>
                <a:gd name="T25" fmla="*/ 87 h 510"/>
                <a:gd name="T26" fmla="*/ 422 w 461"/>
                <a:gd name="T27" fmla="*/ 89 h 510"/>
                <a:gd name="T28" fmla="*/ 418 w 461"/>
                <a:gd name="T29" fmla="*/ 92 h 510"/>
                <a:gd name="T30" fmla="*/ 418 w 461"/>
                <a:gd name="T31" fmla="*/ 92 h 510"/>
                <a:gd name="T32" fmla="*/ 416 w 461"/>
                <a:gd name="T33" fmla="*/ 93 h 510"/>
                <a:gd name="T34" fmla="*/ 318 w 461"/>
                <a:gd name="T35" fmla="*/ 192 h 510"/>
                <a:gd name="T36" fmla="*/ 287 w 461"/>
                <a:gd name="T37" fmla="*/ 223 h 510"/>
                <a:gd name="T38" fmla="*/ 287 w 461"/>
                <a:gd name="T39" fmla="*/ 223 h 510"/>
                <a:gd name="T40" fmla="*/ 0 w 461"/>
                <a:gd name="T41" fmla="*/ 510 h 510"/>
                <a:gd name="T42" fmla="*/ 0 w 461"/>
                <a:gd name="T43" fmla="*/ 283 h 510"/>
                <a:gd name="T44" fmla="*/ 258 w 461"/>
                <a:gd name="T45" fmla="*/ 25 h 510"/>
                <a:gd name="T46" fmla="*/ 335 w 461"/>
                <a:gd name="T47" fmla="*/ 15 h 510"/>
                <a:gd name="T48" fmla="*/ 436 w 461"/>
                <a:gd name="T49" fmla="*/ 73 h 510"/>
                <a:gd name="T50" fmla="*/ 459 w 461"/>
                <a:gd name="T51" fmla="*/ 87 h 510"/>
                <a:gd name="T52" fmla="*/ 460 w 461"/>
                <a:gd name="T53" fmla="*/ 87 h 510"/>
                <a:gd name="T54" fmla="*/ 461 w 461"/>
                <a:gd name="T55" fmla="*/ 8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1" h="510">
                  <a:moveTo>
                    <a:pt x="461" y="87"/>
                  </a:moveTo>
                  <a:cubicBezTo>
                    <a:pt x="459" y="87"/>
                    <a:pt x="458" y="86"/>
                    <a:pt x="456" y="85"/>
                  </a:cubicBezTo>
                  <a:cubicBezTo>
                    <a:pt x="455" y="85"/>
                    <a:pt x="453" y="84"/>
                    <a:pt x="452" y="84"/>
                  </a:cubicBezTo>
                  <a:cubicBezTo>
                    <a:pt x="452" y="84"/>
                    <a:pt x="452" y="84"/>
                    <a:pt x="452" y="84"/>
                  </a:cubicBezTo>
                  <a:cubicBezTo>
                    <a:pt x="451" y="84"/>
                    <a:pt x="451" y="83"/>
                    <a:pt x="451" y="83"/>
                  </a:cubicBezTo>
                  <a:cubicBezTo>
                    <a:pt x="450" y="83"/>
                    <a:pt x="450" y="83"/>
                    <a:pt x="450" y="83"/>
                  </a:cubicBezTo>
                  <a:cubicBezTo>
                    <a:pt x="450" y="83"/>
                    <a:pt x="450" y="83"/>
                    <a:pt x="449" y="83"/>
                  </a:cubicBezTo>
                  <a:cubicBezTo>
                    <a:pt x="449" y="83"/>
                    <a:pt x="448" y="83"/>
                    <a:pt x="447" y="83"/>
                  </a:cubicBezTo>
                  <a:cubicBezTo>
                    <a:pt x="446" y="83"/>
                    <a:pt x="446" y="83"/>
                    <a:pt x="445" y="83"/>
                  </a:cubicBezTo>
                  <a:cubicBezTo>
                    <a:pt x="439" y="82"/>
                    <a:pt x="433" y="83"/>
                    <a:pt x="427" y="86"/>
                  </a:cubicBezTo>
                  <a:cubicBezTo>
                    <a:pt x="426" y="86"/>
                    <a:pt x="426" y="86"/>
                    <a:pt x="426" y="87"/>
                  </a:cubicBezTo>
                  <a:cubicBezTo>
                    <a:pt x="426" y="87"/>
                    <a:pt x="426" y="87"/>
                    <a:pt x="426" y="87"/>
                  </a:cubicBezTo>
                  <a:cubicBezTo>
                    <a:pt x="425" y="87"/>
                    <a:pt x="424" y="87"/>
                    <a:pt x="424" y="87"/>
                  </a:cubicBezTo>
                  <a:cubicBezTo>
                    <a:pt x="423" y="88"/>
                    <a:pt x="422" y="88"/>
                    <a:pt x="422" y="89"/>
                  </a:cubicBezTo>
                  <a:cubicBezTo>
                    <a:pt x="420" y="90"/>
                    <a:pt x="419" y="91"/>
                    <a:pt x="418" y="92"/>
                  </a:cubicBezTo>
                  <a:cubicBezTo>
                    <a:pt x="418" y="92"/>
                    <a:pt x="418" y="92"/>
                    <a:pt x="418" y="92"/>
                  </a:cubicBezTo>
                  <a:cubicBezTo>
                    <a:pt x="417" y="93"/>
                    <a:pt x="417" y="93"/>
                    <a:pt x="416" y="93"/>
                  </a:cubicBezTo>
                  <a:cubicBezTo>
                    <a:pt x="318" y="192"/>
                    <a:pt x="318" y="192"/>
                    <a:pt x="318" y="192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78" y="4"/>
                    <a:pt x="310" y="0"/>
                    <a:pt x="335" y="15"/>
                  </a:cubicBezTo>
                  <a:cubicBezTo>
                    <a:pt x="436" y="73"/>
                    <a:pt x="436" y="73"/>
                    <a:pt x="436" y="73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60" y="87"/>
                    <a:pt x="460" y="87"/>
                    <a:pt x="460" y="87"/>
                  </a:cubicBezTo>
                  <a:lnTo>
                    <a:pt x="461" y="8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5"/>
            <p:cNvSpPr>
              <a:spLocks/>
            </p:cNvSpPr>
            <p:nvPr userDrawn="1"/>
          </p:nvSpPr>
          <p:spPr bwMode="auto">
            <a:xfrm>
              <a:off x="1011238" y="631825"/>
              <a:ext cx="523875" cy="717550"/>
            </a:xfrm>
            <a:custGeom>
              <a:avLst/>
              <a:gdLst>
                <a:gd name="T0" fmla="*/ 113 w 165"/>
                <a:gd name="T1" fmla="*/ 226 h 226"/>
                <a:gd name="T2" fmla="*/ 0 w 165"/>
                <a:gd name="T3" fmla="*/ 112 h 226"/>
                <a:gd name="T4" fmla="*/ 98 w 165"/>
                <a:gd name="T5" fmla="*/ 13 h 226"/>
                <a:gd name="T6" fmla="*/ 142 w 165"/>
                <a:gd name="T7" fmla="*/ 7 h 226"/>
                <a:gd name="T8" fmla="*/ 144 w 165"/>
                <a:gd name="T9" fmla="*/ 8 h 226"/>
                <a:gd name="T10" fmla="*/ 160 w 165"/>
                <a:gd name="T11" fmla="*/ 49 h 226"/>
                <a:gd name="T12" fmla="*/ 113 w 165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113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111" y="0"/>
                    <a:pt x="129" y="0"/>
                    <a:pt x="142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5" y="31"/>
                    <a:pt x="160" y="49"/>
                  </a:cubicBezTo>
                  <a:lnTo>
                    <a:pt x="113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6"/>
            <p:cNvSpPr>
              <a:spLocks/>
            </p:cNvSpPr>
            <p:nvPr userDrawn="1"/>
          </p:nvSpPr>
          <p:spPr bwMode="auto">
            <a:xfrm>
              <a:off x="766763" y="631825"/>
              <a:ext cx="701675" cy="1117600"/>
            </a:xfrm>
            <a:custGeom>
              <a:avLst/>
              <a:gdLst>
                <a:gd name="T0" fmla="*/ 221 w 221"/>
                <a:gd name="T1" fmla="*/ 8 h 352"/>
                <a:gd name="T2" fmla="*/ 22 w 221"/>
                <a:gd name="T3" fmla="*/ 352 h 352"/>
                <a:gd name="T4" fmla="*/ 6 w 221"/>
                <a:gd name="T5" fmla="*/ 292 h 352"/>
                <a:gd name="T6" fmla="*/ 46 w 221"/>
                <a:gd name="T7" fmla="*/ 143 h 352"/>
                <a:gd name="T8" fmla="*/ 175 w 221"/>
                <a:gd name="T9" fmla="*/ 13 h 352"/>
                <a:gd name="T10" fmla="*/ 220 w 221"/>
                <a:gd name="T11" fmla="*/ 7 h 352"/>
                <a:gd name="T12" fmla="*/ 221 w 221"/>
                <a:gd name="T13" fmla="*/ 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221" y="8"/>
                  </a:moveTo>
                  <a:cubicBezTo>
                    <a:pt x="22" y="352"/>
                    <a:pt x="22" y="352"/>
                    <a:pt x="22" y="352"/>
                  </a:cubicBezTo>
                  <a:cubicBezTo>
                    <a:pt x="7" y="336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lnTo>
                    <a:pt x="221" y="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8770938" y="4811636"/>
            <a:ext cx="3421063" cy="2041525"/>
            <a:chOff x="5721351" y="4816475"/>
            <a:chExt cx="3421062" cy="2041525"/>
          </a:xfrm>
        </p:grpSpPr>
        <p:sp>
          <p:nvSpPr>
            <p:cNvPr id="63" name="Freeform 37"/>
            <p:cNvSpPr>
              <a:spLocks/>
            </p:cNvSpPr>
            <p:nvPr userDrawn="1"/>
          </p:nvSpPr>
          <p:spPr bwMode="auto">
            <a:xfrm>
              <a:off x="5721351" y="4816475"/>
              <a:ext cx="2211388" cy="2041525"/>
            </a:xfrm>
            <a:custGeom>
              <a:avLst/>
              <a:gdLst>
                <a:gd name="T0" fmla="*/ 692 w 697"/>
                <a:gd name="T1" fmla="*/ 49 h 643"/>
                <a:gd name="T2" fmla="*/ 645 w 697"/>
                <a:gd name="T3" fmla="*/ 226 h 643"/>
                <a:gd name="T4" fmla="*/ 419 w 697"/>
                <a:gd name="T5" fmla="*/ 451 h 643"/>
                <a:gd name="T6" fmla="*/ 419 w 697"/>
                <a:gd name="T7" fmla="*/ 452 h 643"/>
                <a:gd name="T8" fmla="*/ 227 w 697"/>
                <a:gd name="T9" fmla="*/ 643 h 643"/>
                <a:gd name="T10" fmla="*/ 0 w 697"/>
                <a:gd name="T11" fmla="*/ 643 h 643"/>
                <a:gd name="T12" fmla="*/ 531 w 697"/>
                <a:gd name="T13" fmla="*/ 112 h 643"/>
                <a:gd name="T14" fmla="*/ 630 w 697"/>
                <a:gd name="T15" fmla="*/ 13 h 643"/>
                <a:gd name="T16" fmla="*/ 674 w 697"/>
                <a:gd name="T17" fmla="*/ 7 h 643"/>
                <a:gd name="T18" fmla="*/ 675 w 697"/>
                <a:gd name="T19" fmla="*/ 8 h 643"/>
                <a:gd name="T20" fmla="*/ 692 w 697"/>
                <a:gd name="T21" fmla="*/ 49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643">
                  <a:moveTo>
                    <a:pt x="692" y="49"/>
                  </a:moveTo>
                  <a:cubicBezTo>
                    <a:pt x="645" y="226"/>
                    <a:pt x="645" y="226"/>
                    <a:pt x="645" y="226"/>
                  </a:cubicBezTo>
                  <a:cubicBezTo>
                    <a:pt x="419" y="451"/>
                    <a:pt x="419" y="451"/>
                    <a:pt x="419" y="451"/>
                  </a:cubicBezTo>
                  <a:cubicBezTo>
                    <a:pt x="419" y="452"/>
                    <a:pt x="419" y="452"/>
                    <a:pt x="419" y="452"/>
                  </a:cubicBezTo>
                  <a:cubicBezTo>
                    <a:pt x="227" y="643"/>
                    <a:pt x="227" y="643"/>
                    <a:pt x="227" y="643"/>
                  </a:cubicBezTo>
                  <a:cubicBezTo>
                    <a:pt x="0" y="643"/>
                    <a:pt x="0" y="643"/>
                    <a:pt x="0" y="643"/>
                  </a:cubicBezTo>
                  <a:cubicBezTo>
                    <a:pt x="531" y="112"/>
                    <a:pt x="531" y="112"/>
                    <a:pt x="531" y="112"/>
                  </a:cubicBezTo>
                  <a:cubicBezTo>
                    <a:pt x="630" y="13"/>
                    <a:pt x="630" y="13"/>
                    <a:pt x="630" y="13"/>
                  </a:cubicBezTo>
                  <a:cubicBezTo>
                    <a:pt x="643" y="0"/>
                    <a:pt x="660" y="0"/>
                    <a:pt x="674" y="7"/>
                  </a:cubicBezTo>
                  <a:cubicBezTo>
                    <a:pt x="675" y="8"/>
                    <a:pt x="675" y="8"/>
                    <a:pt x="675" y="8"/>
                  </a:cubicBezTo>
                  <a:cubicBezTo>
                    <a:pt x="688" y="16"/>
                    <a:pt x="697" y="31"/>
                    <a:pt x="692" y="49"/>
                  </a:cubicBez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38"/>
            <p:cNvSpPr>
              <a:spLocks/>
            </p:cNvSpPr>
            <p:nvPr userDrawn="1"/>
          </p:nvSpPr>
          <p:spPr bwMode="auto">
            <a:xfrm>
              <a:off x="7405688" y="4816475"/>
              <a:ext cx="527050" cy="717550"/>
            </a:xfrm>
            <a:custGeom>
              <a:avLst/>
              <a:gdLst>
                <a:gd name="T0" fmla="*/ 114 w 166"/>
                <a:gd name="T1" fmla="*/ 226 h 226"/>
                <a:gd name="T2" fmla="*/ 0 w 166"/>
                <a:gd name="T3" fmla="*/ 112 h 226"/>
                <a:gd name="T4" fmla="*/ 99 w 166"/>
                <a:gd name="T5" fmla="*/ 13 h 226"/>
                <a:gd name="T6" fmla="*/ 143 w 166"/>
                <a:gd name="T7" fmla="*/ 7 h 226"/>
                <a:gd name="T8" fmla="*/ 144 w 166"/>
                <a:gd name="T9" fmla="*/ 8 h 226"/>
                <a:gd name="T10" fmla="*/ 161 w 166"/>
                <a:gd name="T11" fmla="*/ 49 h 226"/>
                <a:gd name="T12" fmla="*/ 114 w 166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114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12" y="0"/>
                    <a:pt x="129" y="0"/>
                    <a:pt x="143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6" y="31"/>
                    <a:pt x="161" y="49"/>
                  </a:cubicBezTo>
                  <a:lnTo>
                    <a:pt x="114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39"/>
            <p:cNvSpPr>
              <a:spLocks/>
            </p:cNvSpPr>
            <p:nvPr userDrawn="1"/>
          </p:nvSpPr>
          <p:spPr bwMode="auto">
            <a:xfrm>
              <a:off x="7050088" y="4841875"/>
              <a:ext cx="882650" cy="1409700"/>
            </a:xfrm>
            <a:custGeom>
              <a:avLst/>
              <a:gdLst>
                <a:gd name="T0" fmla="*/ 0 w 278"/>
                <a:gd name="T1" fmla="*/ 444 h 444"/>
                <a:gd name="T2" fmla="*/ 256 w 278"/>
                <a:gd name="T3" fmla="*/ 0 h 444"/>
                <a:gd name="T4" fmla="*/ 273 w 278"/>
                <a:gd name="T5" fmla="*/ 41 h 444"/>
                <a:gd name="T6" fmla="*/ 226 w 278"/>
                <a:gd name="T7" fmla="*/ 218 h 444"/>
                <a:gd name="T8" fmla="*/ 0 w 278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0" y="444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69" y="8"/>
                    <a:pt x="278" y="23"/>
                    <a:pt x="273" y="41"/>
                  </a:cubicBezTo>
                  <a:cubicBezTo>
                    <a:pt x="226" y="218"/>
                    <a:pt x="226" y="218"/>
                    <a:pt x="226" y="218"/>
                  </a:cubicBezTo>
                  <a:lnTo>
                    <a:pt x="0" y="4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40"/>
            <p:cNvSpPr>
              <a:spLocks/>
            </p:cNvSpPr>
            <p:nvPr userDrawn="1"/>
          </p:nvSpPr>
          <p:spPr bwMode="auto">
            <a:xfrm>
              <a:off x="7608888" y="4841875"/>
              <a:ext cx="768350" cy="1384300"/>
            </a:xfrm>
            <a:custGeom>
              <a:avLst/>
              <a:gdLst>
                <a:gd name="T0" fmla="*/ 5 w 242"/>
                <a:gd name="T1" fmla="*/ 387 h 436"/>
                <a:gd name="T2" fmla="*/ 9 w 242"/>
                <a:gd name="T3" fmla="*/ 371 h 436"/>
                <a:gd name="T4" fmla="*/ 97 w 242"/>
                <a:gd name="T5" fmla="*/ 41 h 436"/>
                <a:gd name="T6" fmla="*/ 97 w 242"/>
                <a:gd name="T7" fmla="*/ 41 h 436"/>
                <a:gd name="T8" fmla="*/ 80 w 242"/>
                <a:gd name="T9" fmla="*/ 0 h 436"/>
                <a:gd name="T10" fmla="*/ 104 w 242"/>
                <a:gd name="T11" fmla="*/ 14 h 436"/>
                <a:gd name="T12" fmla="*/ 206 w 242"/>
                <a:gd name="T13" fmla="*/ 72 h 436"/>
                <a:gd name="T14" fmla="*/ 219 w 242"/>
                <a:gd name="T15" fmla="*/ 82 h 436"/>
                <a:gd name="T16" fmla="*/ 236 w 242"/>
                <a:gd name="T17" fmla="*/ 144 h 436"/>
                <a:gd name="T18" fmla="*/ 196 w 242"/>
                <a:gd name="T19" fmla="*/ 293 h 436"/>
                <a:gd name="T20" fmla="*/ 67 w 242"/>
                <a:gd name="T21" fmla="*/ 423 h 436"/>
                <a:gd name="T22" fmla="*/ 22 w 242"/>
                <a:gd name="T23" fmla="*/ 429 h 436"/>
                <a:gd name="T24" fmla="*/ 21 w 242"/>
                <a:gd name="T25" fmla="*/ 428 h 436"/>
                <a:gd name="T26" fmla="*/ 5 w 242"/>
                <a:gd name="T27" fmla="*/ 38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5" y="387"/>
                  </a:moveTo>
                  <a:cubicBezTo>
                    <a:pt x="9" y="371"/>
                    <a:pt x="9" y="371"/>
                    <a:pt x="9" y="37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102" y="23"/>
                    <a:pt x="93" y="8"/>
                    <a:pt x="80" y="0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211" y="75"/>
                    <a:pt x="215" y="78"/>
                    <a:pt x="219" y="82"/>
                  </a:cubicBezTo>
                  <a:cubicBezTo>
                    <a:pt x="235" y="98"/>
                    <a:pt x="242" y="122"/>
                    <a:pt x="236" y="144"/>
                  </a:cubicBezTo>
                  <a:cubicBezTo>
                    <a:pt x="196" y="293"/>
                    <a:pt x="196" y="293"/>
                    <a:pt x="196" y="293"/>
                  </a:cubicBezTo>
                  <a:cubicBezTo>
                    <a:pt x="67" y="423"/>
                    <a:pt x="67" y="423"/>
                    <a:pt x="67" y="423"/>
                  </a:cubicBezTo>
                  <a:cubicBezTo>
                    <a:pt x="53" y="436"/>
                    <a:pt x="36" y="436"/>
                    <a:pt x="22" y="429"/>
                  </a:cubicBezTo>
                  <a:cubicBezTo>
                    <a:pt x="21" y="428"/>
                    <a:pt x="21" y="428"/>
                    <a:pt x="21" y="428"/>
                  </a:cubicBezTo>
                  <a:cubicBezTo>
                    <a:pt x="8" y="420"/>
                    <a:pt x="0" y="404"/>
                    <a:pt x="5" y="38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41"/>
            <p:cNvSpPr>
              <a:spLocks/>
            </p:cNvSpPr>
            <p:nvPr userDrawn="1"/>
          </p:nvSpPr>
          <p:spPr bwMode="auto">
            <a:xfrm>
              <a:off x="7678738" y="4860925"/>
              <a:ext cx="1463675" cy="1619250"/>
            </a:xfrm>
            <a:custGeom>
              <a:avLst/>
              <a:gdLst>
                <a:gd name="T0" fmla="*/ 461 w 461"/>
                <a:gd name="T1" fmla="*/ 0 h 510"/>
                <a:gd name="T2" fmla="*/ 461 w 461"/>
                <a:gd name="T3" fmla="*/ 227 h 510"/>
                <a:gd name="T4" fmla="*/ 203 w 461"/>
                <a:gd name="T5" fmla="*/ 485 h 510"/>
                <a:gd name="T6" fmla="*/ 126 w 461"/>
                <a:gd name="T7" fmla="*/ 495 h 510"/>
                <a:gd name="T8" fmla="*/ 25 w 461"/>
                <a:gd name="T9" fmla="*/ 437 h 510"/>
                <a:gd name="T10" fmla="*/ 2 w 461"/>
                <a:gd name="T11" fmla="*/ 423 h 510"/>
                <a:gd name="T12" fmla="*/ 1 w 461"/>
                <a:gd name="T13" fmla="*/ 423 h 510"/>
                <a:gd name="T14" fmla="*/ 0 w 461"/>
                <a:gd name="T15" fmla="*/ 423 h 510"/>
                <a:gd name="T16" fmla="*/ 5 w 461"/>
                <a:gd name="T17" fmla="*/ 425 h 510"/>
                <a:gd name="T18" fmla="*/ 9 w 461"/>
                <a:gd name="T19" fmla="*/ 426 h 510"/>
                <a:gd name="T20" fmla="*/ 9 w 461"/>
                <a:gd name="T21" fmla="*/ 426 h 510"/>
                <a:gd name="T22" fmla="*/ 10 w 461"/>
                <a:gd name="T23" fmla="*/ 427 h 510"/>
                <a:gd name="T24" fmla="*/ 11 w 461"/>
                <a:gd name="T25" fmla="*/ 427 h 510"/>
                <a:gd name="T26" fmla="*/ 12 w 461"/>
                <a:gd name="T27" fmla="*/ 427 h 510"/>
                <a:gd name="T28" fmla="*/ 14 w 461"/>
                <a:gd name="T29" fmla="*/ 427 h 510"/>
                <a:gd name="T30" fmla="*/ 16 w 461"/>
                <a:gd name="T31" fmla="*/ 427 h 510"/>
                <a:gd name="T32" fmla="*/ 35 w 461"/>
                <a:gd name="T33" fmla="*/ 423 h 510"/>
                <a:gd name="T34" fmla="*/ 35 w 461"/>
                <a:gd name="T35" fmla="*/ 423 h 510"/>
                <a:gd name="T36" fmla="*/ 37 w 461"/>
                <a:gd name="T37" fmla="*/ 423 h 510"/>
                <a:gd name="T38" fmla="*/ 39 w 461"/>
                <a:gd name="T39" fmla="*/ 421 h 510"/>
                <a:gd name="T40" fmla="*/ 43 w 461"/>
                <a:gd name="T41" fmla="*/ 418 h 510"/>
                <a:gd name="T42" fmla="*/ 43 w 461"/>
                <a:gd name="T43" fmla="*/ 418 h 510"/>
                <a:gd name="T44" fmla="*/ 45 w 461"/>
                <a:gd name="T45" fmla="*/ 417 h 510"/>
                <a:gd name="T46" fmla="*/ 143 w 461"/>
                <a:gd name="T47" fmla="*/ 318 h 510"/>
                <a:gd name="T48" fmla="*/ 174 w 461"/>
                <a:gd name="T49" fmla="*/ 287 h 510"/>
                <a:gd name="T50" fmla="*/ 174 w 461"/>
                <a:gd name="T51" fmla="*/ 287 h 510"/>
                <a:gd name="T52" fmla="*/ 461 w 461"/>
                <a:gd name="T53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1" h="510">
                  <a:moveTo>
                    <a:pt x="461" y="0"/>
                  </a:moveTo>
                  <a:cubicBezTo>
                    <a:pt x="461" y="227"/>
                    <a:pt x="461" y="227"/>
                    <a:pt x="461" y="227"/>
                  </a:cubicBezTo>
                  <a:cubicBezTo>
                    <a:pt x="203" y="485"/>
                    <a:pt x="203" y="485"/>
                    <a:pt x="203" y="485"/>
                  </a:cubicBezTo>
                  <a:cubicBezTo>
                    <a:pt x="183" y="506"/>
                    <a:pt x="151" y="510"/>
                    <a:pt x="126" y="495"/>
                  </a:cubicBezTo>
                  <a:cubicBezTo>
                    <a:pt x="25" y="437"/>
                    <a:pt x="25" y="437"/>
                    <a:pt x="25" y="437"/>
                  </a:cubicBezTo>
                  <a:cubicBezTo>
                    <a:pt x="2" y="423"/>
                    <a:pt x="2" y="423"/>
                    <a:pt x="2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2" y="423"/>
                    <a:pt x="3" y="424"/>
                    <a:pt x="5" y="425"/>
                  </a:cubicBezTo>
                  <a:cubicBezTo>
                    <a:pt x="6" y="425"/>
                    <a:pt x="8" y="426"/>
                    <a:pt x="9" y="426"/>
                  </a:cubicBezTo>
                  <a:cubicBezTo>
                    <a:pt x="9" y="426"/>
                    <a:pt x="9" y="426"/>
                    <a:pt x="9" y="426"/>
                  </a:cubicBezTo>
                  <a:cubicBezTo>
                    <a:pt x="10" y="426"/>
                    <a:pt x="10" y="427"/>
                    <a:pt x="10" y="427"/>
                  </a:cubicBezTo>
                  <a:cubicBezTo>
                    <a:pt x="11" y="427"/>
                    <a:pt x="11" y="427"/>
                    <a:pt x="11" y="427"/>
                  </a:cubicBezTo>
                  <a:cubicBezTo>
                    <a:pt x="11" y="427"/>
                    <a:pt x="11" y="427"/>
                    <a:pt x="12" y="427"/>
                  </a:cubicBezTo>
                  <a:cubicBezTo>
                    <a:pt x="12" y="427"/>
                    <a:pt x="13" y="427"/>
                    <a:pt x="14" y="427"/>
                  </a:cubicBezTo>
                  <a:cubicBezTo>
                    <a:pt x="15" y="427"/>
                    <a:pt x="15" y="427"/>
                    <a:pt x="16" y="427"/>
                  </a:cubicBezTo>
                  <a:cubicBezTo>
                    <a:pt x="22" y="428"/>
                    <a:pt x="29" y="427"/>
                    <a:pt x="35" y="423"/>
                  </a:cubicBezTo>
                  <a:cubicBezTo>
                    <a:pt x="35" y="423"/>
                    <a:pt x="35" y="423"/>
                    <a:pt x="35" y="423"/>
                  </a:cubicBezTo>
                  <a:cubicBezTo>
                    <a:pt x="36" y="423"/>
                    <a:pt x="37" y="423"/>
                    <a:pt x="37" y="423"/>
                  </a:cubicBezTo>
                  <a:cubicBezTo>
                    <a:pt x="38" y="422"/>
                    <a:pt x="39" y="422"/>
                    <a:pt x="39" y="421"/>
                  </a:cubicBezTo>
                  <a:cubicBezTo>
                    <a:pt x="41" y="420"/>
                    <a:pt x="42" y="419"/>
                    <a:pt x="43" y="418"/>
                  </a:cubicBezTo>
                  <a:cubicBezTo>
                    <a:pt x="43" y="418"/>
                    <a:pt x="43" y="418"/>
                    <a:pt x="43" y="418"/>
                  </a:cubicBezTo>
                  <a:cubicBezTo>
                    <a:pt x="44" y="417"/>
                    <a:pt x="44" y="417"/>
                    <a:pt x="45" y="417"/>
                  </a:cubicBezTo>
                  <a:cubicBezTo>
                    <a:pt x="143" y="318"/>
                    <a:pt x="143" y="318"/>
                    <a:pt x="143" y="318"/>
                  </a:cubicBezTo>
                  <a:cubicBezTo>
                    <a:pt x="174" y="287"/>
                    <a:pt x="174" y="287"/>
                    <a:pt x="174" y="287"/>
                  </a:cubicBezTo>
                  <a:cubicBezTo>
                    <a:pt x="174" y="287"/>
                    <a:pt x="174" y="287"/>
                    <a:pt x="174" y="287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42"/>
            <p:cNvSpPr>
              <a:spLocks/>
            </p:cNvSpPr>
            <p:nvPr userDrawn="1"/>
          </p:nvSpPr>
          <p:spPr bwMode="auto">
            <a:xfrm>
              <a:off x="7608888" y="5508625"/>
              <a:ext cx="523875" cy="717550"/>
            </a:xfrm>
            <a:custGeom>
              <a:avLst/>
              <a:gdLst>
                <a:gd name="T0" fmla="*/ 52 w 165"/>
                <a:gd name="T1" fmla="*/ 0 h 226"/>
                <a:gd name="T2" fmla="*/ 165 w 165"/>
                <a:gd name="T3" fmla="*/ 114 h 226"/>
                <a:gd name="T4" fmla="*/ 67 w 165"/>
                <a:gd name="T5" fmla="*/ 213 h 226"/>
                <a:gd name="T6" fmla="*/ 23 w 165"/>
                <a:gd name="T7" fmla="*/ 219 h 226"/>
                <a:gd name="T8" fmla="*/ 21 w 165"/>
                <a:gd name="T9" fmla="*/ 218 h 226"/>
                <a:gd name="T10" fmla="*/ 5 w 165"/>
                <a:gd name="T11" fmla="*/ 177 h 226"/>
                <a:gd name="T12" fmla="*/ 52 w 165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52" y="0"/>
                  </a:moveTo>
                  <a:cubicBezTo>
                    <a:pt x="165" y="114"/>
                    <a:pt x="165" y="114"/>
                    <a:pt x="165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6" y="226"/>
                    <a:pt x="23" y="219"/>
                  </a:cubicBezTo>
                  <a:cubicBezTo>
                    <a:pt x="21" y="218"/>
                    <a:pt x="21" y="218"/>
                    <a:pt x="21" y="218"/>
                  </a:cubicBezTo>
                  <a:cubicBezTo>
                    <a:pt x="8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43"/>
            <p:cNvSpPr>
              <a:spLocks/>
            </p:cNvSpPr>
            <p:nvPr userDrawn="1"/>
          </p:nvSpPr>
          <p:spPr bwMode="auto">
            <a:xfrm>
              <a:off x="7675563" y="5108575"/>
              <a:ext cx="701675" cy="1117600"/>
            </a:xfrm>
            <a:custGeom>
              <a:avLst/>
              <a:gdLst>
                <a:gd name="T0" fmla="*/ 0 w 221"/>
                <a:gd name="T1" fmla="*/ 344 h 352"/>
                <a:gd name="T2" fmla="*/ 199 w 221"/>
                <a:gd name="T3" fmla="*/ 0 h 352"/>
                <a:gd name="T4" fmla="*/ 215 w 221"/>
                <a:gd name="T5" fmla="*/ 60 h 352"/>
                <a:gd name="T6" fmla="*/ 175 w 221"/>
                <a:gd name="T7" fmla="*/ 209 h 352"/>
                <a:gd name="T8" fmla="*/ 46 w 221"/>
                <a:gd name="T9" fmla="*/ 339 h 352"/>
                <a:gd name="T10" fmla="*/ 1 w 221"/>
                <a:gd name="T11" fmla="*/ 345 h 352"/>
                <a:gd name="T12" fmla="*/ 0 w 221"/>
                <a:gd name="T13" fmla="*/ 34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0" y="344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214" y="16"/>
                    <a:pt x="221" y="38"/>
                    <a:pt x="215" y="60"/>
                  </a:cubicBezTo>
                  <a:cubicBezTo>
                    <a:pt x="175" y="209"/>
                    <a:pt x="175" y="209"/>
                    <a:pt x="175" y="209"/>
                  </a:cubicBezTo>
                  <a:cubicBezTo>
                    <a:pt x="46" y="339"/>
                    <a:pt x="46" y="339"/>
                    <a:pt x="46" y="339"/>
                  </a:cubicBezTo>
                  <a:cubicBezTo>
                    <a:pt x="32" y="352"/>
                    <a:pt x="15" y="352"/>
                    <a:pt x="1" y="345"/>
                  </a:cubicBezTo>
                  <a:lnTo>
                    <a:pt x="0" y="3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8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919" y="1778356"/>
            <a:ext cx="10562167" cy="1664224"/>
          </a:xfrm>
        </p:spPr>
        <p:txBody>
          <a:bodyPr anchor="b"/>
          <a:lstStyle>
            <a:lvl1pPr algn="ctr">
              <a:lnSpc>
                <a:spcPts val="3225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Sub Section Break Title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2344849" y="3639495"/>
            <a:ext cx="8380303" cy="1810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 userDrawn="1"/>
        </p:nvGrpSpPr>
        <p:grpSpPr>
          <a:xfrm>
            <a:off x="-11736" y="-85"/>
            <a:ext cx="3421063" cy="2041525"/>
            <a:chOff x="1588" y="0"/>
            <a:chExt cx="3421063" cy="2041525"/>
          </a:xfrm>
        </p:grpSpPr>
        <p:sp>
          <p:nvSpPr>
            <p:cNvPr id="47" name="Freeform 30"/>
            <p:cNvSpPr>
              <a:spLocks/>
            </p:cNvSpPr>
            <p:nvPr userDrawn="1"/>
          </p:nvSpPr>
          <p:spPr bwMode="auto">
            <a:xfrm>
              <a:off x="1211263" y="0"/>
              <a:ext cx="2211388" cy="2041525"/>
            </a:xfrm>
            <a:custGeom>
              <a:avLst/>
              <a:gdLst>
                <a:gd name="T0" fmla="*/ 697 w 697"/>
                <a:gd name="T1" fmla="*/ 0 h 643"/>
                <a:gd name="T2" fmla="*/ 67 w 697"/>
                <a:gd name="T3" fmla="*/ 630 h 643"/>
                <a:gd name="T4" fmla="*/ 23 w 697"/>
                <a:gd name="T5" fmla="*/ 636 h 643"/>
                <a:gd name="T6" fmla="*/ 22 w 697"/>
                <a:gd name="T7" fmla="*/ 635 h 643"/>
                <a:gd name="T8" fmla="*/ 5 w 697"/>
                <a:gd name="T9" fmla="*/ 594 h 643"/>
                <a:gd name="T10" fmla="*/ 52 w 697"/>
                <a:gd name="T11" fmla="*/ 417 h 643"/>
                <a:gd name="T12" fmla="*/ 278 w 697"/>
                <a:gd name="T13" fmla="*/ 192 h 643"/>
                <a:gd name="T14" fmla="*/ 278 w 697"/>
                <a:gd name="T15" fmla="*/ 191 h 643"/>
                <a:gd name="T16" fmla="*/ 470 w 697"/>
                <a:gd name="T17" fmla="*/ 0 h 643"/>
                <a:gd name="T18" fmla="*/ 697 w 697"/>
                <a:gd name="T1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7" h="643">
                  <a:moveTo>
                    <a:pt x="697" y="0"/>
                  </a:moveTo>
                  <a:cubicBezTo>
                    <a:pt x="67" y="630"/>
                    <a:pt x="67" y="630"/>
                    <a:pt x="67" y="630"/>
                  </a:cubicBezTo>
                  <a:cubicBezTo>
                    <a:pt x="54" y="643"/>
                    <a:pt x="37" y="643"/>
                    <a:pt x="23" y="636"/>
                  </a:cubicBezTo>
                  <a:cubicBezTo>
                    <a:pt x="22" y="635"/>
                    <a:pt x="22" y="635"/>
                    <a:pt x="22" y="635"/>
                  </a:cubicBezTo>
                  <a:cubicBezTo>
                    <a:pt x="9" y="627"/>
                    <a:pt x="0" y="612"/>
                    <a:pt x="5" y="594"/>
                  </a:cubicBezTo>
                  <a:cubicBezTo>
                    <a:pt x="52" y="417"/>
                    <a:pt x="52" y="417"/>
                    <a:pt x="52" y="417"/>
                  </a:cubicBezTo>
                  <a:cubicBezTo>
                    <a:pt x="278" y="192"/>
                    <a:pt x="278" y="192"/>
                    <a:pt x="278" y="192"/>
                  </a:cubicBezTo>
                  <a:cubicBezTo>
                    <a:pt x="278" y="191"/>
                    <a:pt x="278" y="191"/>
                    <a:pt x="278" y="191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31"/>
            <p:cNvSpPr>
              <a:spLocks/>
            </p:cNvSpPr>
            <p:nvPr userDrawn="1"/>
          </p:nvSpPr>
          <p:spPr bwMode="auto">
            <a:xfrm>
              <a:off x="1211263" y="1323975"/>
              <a:ext cx="527050" cy="717550"/>
            </a:xfrm>
            <a:custGeom>
              <a:avLst/>
              <a:gdLst>
                <a:gd name="T0" fmla="*/ 52 w 166"/>
                <a:gd name="T1" fmla="*/ 0 h 226"/>
                <a:gd name="T2" fmla="*/ 166 w 166"/>
                <a:gd name="T3" fmla="*/ 114 h 226"/>
                <a:gd name="T4" fmla="*/ 67 w 166"/>
                <a:gd name="T5" fmla="*/ 213 h 226"/>
                <a:gd name="T6" fmla="*/ 23 w 166"/>
                <a:gd name="T7" fmla="*/ 219 h 226"/>
                <a:gd name="T8" fmla="*/ 22 w 166"/>
                <a:gd name="T9" fmla="*/ 218 h 226"/>
                <a:gd name="T10" fmla="*/ 5 w 166"/>
                <a:gd name="T11" fmla="*/ 177 h 226"/>
                <a:gd name="T12" fmla="*/ 52 w 16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52" y="0"/>
                  </a:moveTo>
                  <a:cubicBezTo>
                    <a:pt x="166" y="114"/>
                    <a:pt x="166" y="114"/>
                    <a:pt x="166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7" y="226"/>
                    <a:pt x="23" y="219"/>
                  </a:cubicBezTo>
                  <a:cubicBezTo>
                    <a:pt x="22" y="218"/>
                    <a:pt x="22" y="218"/>
                    <a:pt x="22" y="218"/>
                  </a:cubicBezTo>
                  <a:cubicBezTo>
                    <a:pt x="9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32"/>
            <p:cNvSpPr>
              <a:spLocks/>
            </p:cNvSpPr>
            <p:nvPr userDrawn="1"/>
          </p:nvSpPr>
          <p:spPr bwMode="auto">
            <a:xfrm>
              <a:off x="1211263" y="606425"/>
              <a:ext cx="882650" cy="1409700"/>
            </a:xfrm>
            <a:custGeom>
              <a:avLst/>
              <a:gdLst>
                <a:gd name="T0" fmla="*/ 278 w 278"/>
                <a:gd name="T1" fmla="*/ 0 h 444"/>
                <a:gd name="T2" fmla="*/ 22 w 278"/>
                <a:gd name="T3" fmla="*/ 444 h 444"/>
                <a:gd name="T4" fmla="*/ 5 w 278"/>
                <a:gd name="T5" fmla="*/ 403 h 444"/>
                <a:gd name="T6" fmla="*/ 52 w 278"/>
                <a:gd name="T7" fmla="*/ 226 h 444"/>
                <a:gd name="T8" fmla="*/ 278 w 278"/>
                <a:gd name="T9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278" y="0"/>
                  </a:moveTo>
                  <a:cubicBezTo>
                    <a:pt x="22" y="444"/>
                    <a:pt x="22" y="444"/>
                    <a:pt x="22" y="444"/>
                  </a:cubicBezTo>
                  <a:cubicBezTo>
                    <a:pt x="9" y="436"/>
                    <a:pt x="0" y="421"/>
                    <a:pt x="5" y="403"/>
                  </a:cubicBezTo>
                  <a:cubicBezTo>
                    <a:pt x="52" y="226"/>
                    <a:pt x="52" y="226"/>
                    <a:pt x="52" y="226"/>
                  </a:cubicBezTo>
                  <a:lnTo>
                    <a:pt x="278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33"/>
            <p:cNvSpPr>
              <a:spLocks/>
            </p:cNvSpPr>
            <p:nvPr userDrawn="1"/>
          </p:nvSpPr>
          <p:spPr bwMode="auto">
            <a:xfrm>
              <a:off x="766763" y="631825"/>
              <a:ext cx="768350" cy="1384300"/>
            </a:xfrm>
            <a:custGeom>
              <a:avLst/>
              <a:gdLst>
                <a:gd name="T0" fmla="*/ 237 w 242"/>
                <a:gd name="T1" fmla="*/ 49 h 436"/>
                <a:gd name="T2" fmla="*/ 233 w 242"/>
                <a:gd name="T3" fmla="*/ 65 h 436"/>
                <a:gd name="T4" fmla="*/ 145 w 242"/>
                <a:gd name="T5" fmla="*/ 395 h 436"/>
                <a:gd name="T6" fmla="*/ 145 w 242"/>
                <a:gd name="T7" fmla="*/ 395 h 436"/>
                <a:gd name="T8" fmla="*/ 162 w 242"/>
                <a:gd name="T9" fmla="*/ 436 h 436"/>
                <a:gd name="T10" fmla="*/ 138 w 242"/>
                <a:gd name="T11" fmla="*/ 422 h 436"/>
                <a:gd name="T12" fmla="*/ 36 w 242"/>
                <a:gd name="T13" fmla="*/ 364 h 436"/>
                <a:gd name="T14" fmla="*/ 23 w 242"/>
                <a:gd name="T15" fmla="*/ 354 h 436"/>
                <a:gd name="T16" fmla="*/ 6 w 242"/>
                <a:gd name="T17" fmla="*/ 292 h 436"/>
                <a:gd name="T18" fmla="*/ 46 w 242"/>
                <a:gd name="T19" fmla="*/ 143 h 436"/>
                <a:gd name="T20" fmla="*/ 175 w 242"/>
                <a:gd name="T21" fmla="*/ 13 h 436"/>
                <a:gd name="T22" fmla="*/ 220 w 242"/>
                <a:gd name="T23" fmla="*/ 7 h 436"/>
                <a:gd name="T24" fmla="*/ 221 w 242"/>
                <a:gd name="T25" fmla="*/ 8 h 436"/>
                <a:gd name="T26" fmla="*/ 237 w 242"/>
                <a:gd name="T27" fmla="*/ 49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237" y="49"/>
                  </a:moveTo>
                  <a:cubicBezTo>
                    <a:pt x="233" y="65"/>
                    <a:pt x="233" y="65"/>
                    <a:pt x="233" y="6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0" y="413"/>
                    <a:pt x="149" y="428"/>
                    <a:pt x="162" y="436"/>
                  </a:cubicBezTo>
                  <a:cubicBezTo>
                    <a:pt x="138" y="422"/>
                    <a:pt x="138" y="422"/>
                    <a:pt x="138" y="422"/>
                  </a:cubicBezTo>
                  <a:cubicBezTo>
                    <a:pt x="36" y="364"/>
                    <a:pt x="36" y="364"/>
                    <a:pt x="36" y="364"/>
                  </a:cubicBezTo>
                  <a:cubicBezTo>
                    <a:pt x="31" y="361"/>
                    <a:pt x="27" y="358"/>
                    <a:pt x="23" y="354"/>
                  </a:cubicBezTo>
                  <a:cubicBezTo>
                    <a:pt x="7" y="338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cubicBezTo>
                    <a:pt x="221" y="8"/>
                    <a:pt x="221" y="8"/>
                    <a:pt x="221" y="8"/>
                  </a:cubicBezTo>
                  <a:cubicBezTo>
                    <a:pt x="234" y="16"/>
                    <a:pt x="242" y="32"/>
                    <a:pt x="237" y="4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34"/>
            <p:cNvSpPr>
              <a:spLocks/>
            </p:cNvSpPr>
            <p:nvPr userDrawn="1"/>
          </p:nvSpPr>
          <p:spPr bwMode="auto">
            <a:xfrm>
              <a:off x="1588" y="377825"/>
              <a:ext cx="1463675" cy="1619250"/>
            </a:xfrm>
            <a:custGeom>
              <a:avLst/>
              <a:gdLst>
                <a:gd name="T0" fmla="*/ 461 w 461"/>
                <a:gd name="T1" fmla="*/ 87 h 510"/>
                <a:gd name="T2" fmla="*/ 456 w 461"/>
                <a:gd name="T3" fmla="*/ 85 h 510"/>
                <a:gd name="T4" fmla="*/ 452 w 461"/>
                <a:gd name="T5" fmla="*/ 84 h 510"/>
                <a:gd name="T6" fmla="*/ 452 w 461"/>
                <a:gd name="T7" fmla="*/ 84 h 510"/>
                <a:gd name="T8" fmla="*/ 451 w 461"/>
                <a:gd name="T9" fmla="*/ 83 h 510"/>
                <a:gd name="T10" fmla="*/ 450 w 461"/>
                <a:gd name="T11" fmla="*/ 83 h 510"/>
                <a:gd name="T12" fmla="*/ 449 w 461"/>
                <a:gd name="T13" fmla="*/ 83 h 510"/>
                <a:gd name="T14" fmla="*/ 447 w 461"/>
                <a:gd name="T15" fmla="*/ 83 h 510"/>
                <a:gd name="T16" fmla="*/ 445 w 461"/>
                <a:gd name="T17" fmla="*/ 83 h 510"/>
                <a:gd name="T18" fmla="*/ 427 w 461"/>
                <a:gd name="T19" fmla="*/ 86 h 510"/>
                <a:gd name="T20" fmla="*/ 426 w 461"/>
                <a:gd name="T21" fmla="*/ 87 h 510"/>
                <a:gd name="T22" fmla="*/ 426 w 461"/>
                <a:gd name="T23" fmla="*/ 87 h 510"/>
                <a:gd name="T24" fmla="*/ 424 w 461"/>
                <a:gd name="T25" fmla="*/ 87 h 510"/>
                <a:gd name="T26" fmla="*/ 422 w 461"/>
                <a:gd name="T27" fmla="*/ 89 h 510"/>
                <a:gd name="T28" fmla="*/ 418 w 461"/>
                <a:gd name="T29" fmla="*/ 92 h 510"/>
                <a:gd name="T30" fmla="*/ 418 w 461"/>
                <a:gd name="T31" fmla="*/ 92 h 510"/>
                <a:gd name="T32" fmla="*/ 416 w 461"/>
                <a:gd name="T33" fmla="*/ 93 h 510"/>
                <a:gd name="T34" fmla="*/ 318 w 461"/>
                <a:gd name="T35" fmla="*/ 192 h 510"/>
                <a:gd name="T36" fmla="*/ 287 w 461"/>
                <a:gd name="T37" fmla="*/ 223 h 510"/>
                <a:gd name="T38" fmla="*/ 287 w 461"/>
                <a:gd name="T39" fmla="*/ 223 h 510"/>
                <a:gd name="T40" fmla="*/ 0 w 461"/>
                <a:gd name="T41" fmla="*/ 510 h 510"/>
                <a:gd name="T42" fmla="*/ 0 w 461"/>
                <a:gd name="T43" fmla="*/ 283 h 510"/>
                <a:gd name="T44" fmla="*/ 258 w 461"/>
                <a:gd name="T45" fmla="*/ 25 h 510"/>
                <a:gd name="T46" fmla="*/ 335 w 461"/>
                <a:gd name="T47" fmla="*/ 15 h 510"/>
                <a:gd name="T48" fmla="*/ 436 w 461"/>
                <a:gd name="T49" fmla="*/ 73 h 510"/>
                <a:gd name="T50" fmla="*/ 459 w 461"/>
                <a:gd name="T51" fmla="*/ 87 h 510"/>
                <a:gd name="T52" fmla="*/ 460 w 461"/>
                <a:gd name="T53" fmla="*/ 87 h 510"/>
                <a:gd name="T54" fmla="*/ 461 w 461"/>
                <a:gd name="T55" fmla="*/ 8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1" h="510">
                  <a:moveTo>
                    <a:pt x="461" y="87"/>
                  </a:moveTo>
                  <a:cubicBezTo>
                    <a:pt x="459" y="87"/>
                    <a:pt x="458" y="86"/>
                    <a:pt x="456" y="85"/>
                  </a:cubicBezTo>
                  <a:cubicBezTo>
                    <a:pt x="455" y="85"/>
                    <a:pt x="453" y="84"/>
                    <a:pt x="452" y="84"/>
                  </a:cubicBezTo>
                  <a:cubicBezTo>
                    <a:pt x="452" y="84"/>
                    <a:pt x="452" y="84"/>
                    <a:pt x="452" y="84"/>
                  </a:cubicBezTo>
                  <a:cubicBezTo>
                    <a:pt x="451" y="84"/>
                    <a:pt x="451" y="83"/>
                    <a:pt x="451" y="83"/>
                  </a:cubicBezTo>
                  <a:cubicBezTo>
                    <a:pt x="450" y="83"/>
                    <a:pt x="450" y="83"/>
                    <a:pt x="450" y="83"/>
                  </a:cubicBezTo>
                  <a:cubicBezTo>
                    <a:pt x="450" y="83"/>
                    <a:pt x="450" y="83"/>
                    <a:pt x="449" y="83"/>
                  </a:cubicBezTo>
                  <a:cubicBezTo>
                    <a:pt x="449" y="83"/>
                    <a:pt x="448" y="83"/>
                    <a:pt x="447" y="83"/>
                  </a:cubicBezTo>
                  <a:cubicBezTo>
                    <a:pt x="446" y="83"/>
                    <a:pt x="446" y="83"/>
                    <a:pt x="445" y="83"/>
                  </a:cubicBezTo>
                  <a:cubicBezTo>
                    <a:pt x="439" y="82"/>
                    <a:pt x="433" y="83"/>
                    <a:pt x="427" y="86"/>
                  </a:cubicBezTo>
                  <a:cubicBezTo>
                    <a:pt x="426" y="86"/>
                    <a:pt x="426" y="86"/>
                    <a:pt x="426" y="87"/>
                  </a:cubicBezTo>
                  <a:cubicBezTo>
                    <a:pt x="426" y="87"/>
                    <a:pt x="426" y="87"/>
                    <a:pt x="426" y="87"/>
                  </a:cubicBezTo>
                  <a:cubicBezTo>
                    <a:pt x="425" y="87"/>
                    <a:pt x="424" y="87"/>
                    <a:pt x="424" y="87"/>
                  </a:cubicBezTo>
                  <a:cubicBezTo>
                    <a:pt x="423" y="88"/>
                    <a:pt x="422" y="88"/>
                    <a:pt x="422" y="89"/>
                  </a:cubicBezTo>
                  <a:cubicBezTo>
                    <a:pt x="420" y="90"/>
                    <a:pt x="419" y="91"/>
                    <a:pt x="418" y="92"/>
                  </a:cubicBezTo>
                  <a:cubicBezTo>
                    <a:pt x="418" y="92"/>
                    <a:pt x="418" y="92"/>
                    <a:pt x="418" y="92"/>
                  </a:cubicBezTo>
                  <a:cubicBezTo>
                    <a:pt x="417" y="93"/>
                    <a:pt x="417" y="93"/>
                    <a:pt x="416" y="93"/>
                  </a:cubicBezTo>
                  <a:cubicBezTo>
                    <a:pt x="318" y="192"/>
                    <a:pt x="318" y="192"/>
                    <a:pt x="318" y="192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78" y="4"/>
                    <a:pt x="310" y="0"/>
                    <a:pt x="335" y="15"/>
                  </a:cubicBezTo>
                  <a:cubicBezTo>
                    <a:pt x="436" y="73"/>
                    <a:pt x="436" y="73"/>
                    <a:pt x="436" y="73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60" y="87"/>
                    <a:pt x="460" y="87"/>
                    <a:pt x="460" y="87"/>
                  </a:cubicBezTo>
                  <a:lnTo>
                    <a:pt x="461" y="8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5"/>
            <p:cNvSpPr>
              <a:spLocks/>
            </p:cNvSpPr>
            <p:nvPr userDrawn="1"/>
          </p:nvSpPr>
          <p:spPr bwMode="auto">
            <a:xfrm>
              <a:off x="1011238" y="631825"/>
              <a:ext cx="523875" cy="717550"/>
            </a:xfrm>
            <a:custGeom>
              <a:avLst/>
              <a:gdLst>
                <a:gd name="T0" fmla="*/ 113 w 165"/>
                <a:gd name="T1" fmla="*/ 226 h 226"/>
                <a:gd name="T2" fmla="*/ 0 w 165"/>
                <a:gd name="T3" fmla="*/ 112 h 226"/>
                <a:gd name="T4" fmla="*/ 98 w 165"/>
                <a:gd name="T5" fmla="*/ 13 h 226"/>
                <a:gd name="T6" fmla="*/ 142 w 165"/>
                <a:gd name="T7" fmla="*/ 7 h 226"/>
                <a:gd name="T8" fmla="*/ 144 w 165"/>
                <a:gd name="T9" fmla="*/ 8 h 226"/>
                <a:gd name="T10" fmla="*/ 160 w 165"/>
                <a:gd name="T11" fmla="*/ 49 h 226"/>
                <a:gd name="T12" fmla="*/ 113 w 165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113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111" y="0"/>
                    <a:pt x="129" y="0"/>
                    <a:pt x="142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5" y="31"/>
                    <a:pt x="160" y="49"/>
                  </a:cubicBezTo>
                  <a:lnTo>
                    <a:pt x="113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6"/>
            <p:cNvSpPr>
              <a:spLocks/>
            </p:cNvSpPr>
            <p:nvPr userDrawn="1"/>
          </p:nvSpPr>
          <p:spPr bwMode="auto">
            <a:xfrm>
              <a:off x="766763" y="631825"/>
              <a:ext cx="701675" cy="1117600"/>
            </a:xfrm>
            <a:custGeom>
              <a:avLst/>
              <a:gdLst>
                <a:gd name="T0" fmla="*/ 221 w 221"/>
                <a:gd name="T1" fmla="*/ 8 h 352"/>
                <a:gd name="T2" fmla="*/ 22 w 221"/>
                <a:gd name="T3" fmla="*/ 352 h 352"/>
                <a:gd name="T4" fmla="*/ 6 w 221"/>
                <a:gd name="T5" fmla="*/ 292 h 352"/>
                <a:gd name="T6" fmla="*/ 46 w 221"/>
                <a:gd name="T7" fmla="*/ 143 h 352"/>
                <a:gd name="T8" fmla="*/ 175 w 221"/>
                <a:gd name="T9" fmla="*/ 13 h 352"/>
                <a:gd name="T10" fmla="*/ 220 w 221"/>
                <a:gd name="T11" fmla="*/ 7 h 352"/>
                <a:gd name="T12" fmla="*/ 221 w 221"/>
                <a:gd name="T13" fmla="*/ 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221" y="8"/>
                  </a:moveTo>
                  <a:cubicBezTo>
                    <a:pt x="22" y="352"/>
                    <a:pt x="22" y="352"/>
                    <a:pt x="22" y="352"/>
                  </a:cubicBezTo>
                  <a:cubicBezTo>
                    <a:pt x="7" y="336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lnTo>
                    <a:pt x="221" y="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8770938" y="4811636"/>
            <a:ext cx="3421063" cy="2041525"/>
            <a:chOff x="5721351" y="4816475"/>
            <a:chExt cx="3421062" cy="2041525"/>
          </a:xfrm>
        </p:grpSpPr>
        <p:sp>
          <p:nvSpPr>
            <p:cNvPr id="63" name="Freeform 37"/>
            <p:cNvSpPr>
              <a:spLocks/>
            </p:cNvSpPr>
            <p:nvPr userDrawn="1"/>
          </p:nvSpPr>
          <p:spPr bwMode="auto">
            <a:xfrm>
              <a:off x="5721351" y="4816475"/>
              <a:ext cx="2211388" cy="2041525"/>
            </a:xfrm>
            <a:custGeom>
              <a:avLst/>
              <a:gdLst>
                <a:gd name="T0" fmla="*/ 692 w 697"/>
                <a:gd name="T1" fmla="*/ 49 h 643"/>
                <a:gd name="T2" fmla="*/ 645 w 697"/>
                <a:gd name="T3" fmla="*/ 226 h 643"/>
                <a:gd name="T4" fmla="*/ 419 w 697"/>
                <a:gd name="T5" fmla="*/ 451 h 643"/>
                <a:gd name="T6" fmla="*/ 419 w 697"/>
                <a:gd name="T7" fmla="*/ 452 h 643"/>
                <a:gd name="T8" fmla="*/ 227 w 697"/>
                <a:gd name="T9" fmla="*/ 643 h 643"/>
                <a:gd name="T10" fmla="*/ 0 w 697"/>
                <a:gd name="T11" fmla="*/ 643 h 643"/>
                <a:gd name="T12" fmla="*/ 531 w 697"/>
                <a:gd name="T13" fmla="*/ 112 h 643"/>
                <a:gd name="T14" fmla="*/ 630 w 697"/>
                <a:gd name="T15" fmla="*/ 13 h 643"/>
                <a:gd name="T16" fmla="*/ 674 w 697"/>
                <a:gd name="T17" fmla="*/ 7 h 643"/>
                <a:gd name="T18" fmla="*/ 675 w 697"/>
                <a:gd name="T19" fmla="*/ 8 h 643"/>
                <a:gd name="T20" fmla="*/ 692 w 697"/>
                <a:gd name="T21" fmla="*/ 49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643">
                  <a:moveTo>
                    <a:pt x="692" y="49"/>
                  </a:moveTo>
                  <a:cubicBezTo>
                    <a:pt x="645" y="226"/>
                    <a:pt x="645" y="226"/>
                    <a:pt x="645" y="226"/>
                  </a:cubicBezTo>
                  <a:cubicBezTo>
                    <a:pt x="419" y="451"/>
                    <a:pt x="419" y="451"/>
                    <a:pt x="419" y="451"/>
                  </a:cubicBezTo>
                  <a:cubicBezTo>
                    <a:pt x="419" y="452"/>
                    <a:pt x="419" y="452"/>
                    <a:pt x="419" y="452"/>
                  </a:cubicBezTo>
                  <a:cubicBezTo>
                    <a:pt x="227" y="643"/>
                    <a:pt x="227" y="643"/>
                    <a:pt x="227" y="643"/>
                  </a:cubicBezTo>
                  <a:cubicBezTo>
                    <a:pt x="0" y="643"/>
                    <a:pt x="0" y="643"/>
                    <a:pt x="0" y="643"/>
                  </a:cubicBezTo>
                  <a:cubicBezTo>
                    <a:pt x="531" y="112"/>
                    <a:pt x="531" y="112"/>
                    <a:pt x="531" y="112"/>
                  </a:cubicBezTo>
                  <a:cubicBezTo>
                    <a:pt x="630" y="13"/>
                    <a:pt x="630" y="13"/>
                    <a:pt x="630" y="13"/>
                  </a:cubicBezTo>
                  <a:cubicBezTo>
                    <a:pt x="643" y="0"/>
                    <a:pt x="660" y="0"/>
                    <a:pt x="674" y="7"/>
                  </a:cubicBezTo>
                  <a:cubicBezTo>
                    <a:pt x="675" y="8"/>
                    <a:pt x="675" y="8"/>
                    <a:pt x="675" y="8"/>
                  </a:cubicBezTo>
                  <a:cubicBezTo>
                    <a:pt x="688" y="16"/>
                    <a:pt x="697" y="31"/>
                    <a:pt x="692" y="49"/>
                  </a:cubicBez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38"/>
            <p:cNvSpPr>
              <a:spLocks/>
            </p:cNvSpPr>
            <p:nvPr userDrawn="1"/>
          </p:nvSpPr>
          <p:spPr bwMode="auto">
            <a:xfrm>
              <a:off x="7405688" y="4816475"/>
              <a:ext cx="527050" cy="717550"/>
            </a:xfrm>
            <a:custGeom>
              <a:avLst/>
              <a:gdLst>
                <a:gd name="T0" fmla="*/ 114 w 166"/>
                <a:gd name="T1" fmla="*/ 226 h 226"/>
                <a:gd name="T2" fmla="*/ 0 w 166"/>
                <a:gd name="T3" fmla="*/ 112 h 226"/>
                <a:gd name="T4" fmla="*/ 99 w 166"/>
                <a:gd name="T5" fmla="*/ 13 h 226"/>
                <a:gd name="T6" fmla="*/ 143 w 166"/>
                <a:gd name="T7" fmla="*/ 7 h 226"/>
                <a:gd name="T8" fmla="*/ 144 w 166"/>
                <a:gd name="T9" fmla="*/ 8 h 226"/>
                <a:gd name="T10" fmla="*/ 161 w 166"/>
                <a:gd name="T11" fmla="*/ 49 h 226"/>
                <a:gd name="T12" fmla="*/ 114 w 166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114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12" y="0"/>
                    <a:pt x="129" y="0"/>
                    <a:pt x="143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6" y="31"/>
                    <a:pt x="161" y="49"/>
                  </a:cubicBezTo>
                  <a:lnTo>
                    <a:pt x="114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39"/>
            <p:cNvSpPr>
              <a:spLocks/>
            </p:cNvSpPr>
            <p:nvPr userDrawn="1"/>
          </p:nvSpPr>
          <p:spPr bwMode="auto">
            <a:xfrm>
              <a:off x="7050088" y="4841875"/>
              <a:ext cx="882650" cy="1409700"/>
            </a:xfrm>
            <a:custGeom>
              <a:avLst/>
              <a:gdLst>
                <a:gd name="T0" fmla="*/ 0 w 278"/>
                <a:gd name="T1" fmla="*/ 444 h 444"/>
                <a:gd name="T2" fmla="*/ 256 w 278"/>
                <a:gd name="T3" fmla="*/ 0 h 444"/>
                <a:gd name="T4" fmla="*/ 273 w 278"/>
                <a:gd name="T5" fmla="*/ 41 h 444"/>
                <a:gd name="T6" fmla="*/ 226 w 278"/>
                <a:gd name="T7" fmla="*/ 218 h 444"/>
                <a:gd name="T8" fmla="*/ 0 w 278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0" y="444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69" y="8"/>
                    <a:pt x="278" y="23"/>
                    <a:pt x="273" y="41"/>
                  </a:cubicBezTo>
                  <a:cubicBezTo>
                    <a:pt x="226" y="218"/>
                    <a:pt x="226" y="218"/>
                    <a:pt x="226" y="218"/>
                  </a:cubicBezTo>
                  <a:lnTo>
                    <a:pt x="0" y="4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40"/>
            <p:cNvSpPr>
              <a:spLocks/>
            </p:cNvSpPr>
            <p:nvPr userDrawn="1"/>
          </p:nvSpPr>
          <p:spPr bwMode="auto">
            <a:xfrm>
              <a:off x="7608888" y="4841875"/>
              <a:ext cx="768350" cy="1384300"/>
            </a:xfrm>
            <a:custGeom>
              <a:avLst/>
              <a:gdLst>
                <a:gd name="T0" fmla="*/ 5 w 242"/>
                <a:gd name="T1" fmla="*/ 387 h 436"/>
                <a:gd name="T2" fmla="*/ 9 w 242"/>
                <a:gd name="T3" fmla="*/ 371 h 436"/>
                <a:gd name="T4" fmla="*/ 97 w 242"/>
                <a:gd name="T5" fmla="*/ 41 h 436"/>
                <a:gd name="T6" fmla="*/ 97 w 242"/>
                <a:gd name="T7" fmla="*/ 41 h 436"/>
                <a:gd name="T8" fmla="*/ 80 w 242"/>
                <a:gd name="T9" fmla="*/ 0 h 436"/>
                <a:gd name="T10" fmla="*/ 104 w 242"/>
                <a:gd name="T11" fmla="*/ 14 h 436"/>
                <a:gd name="T12" fmla="*/ 206 w 242"/>
                <a:gd name="T13" fmla="*/ 72 h 436"/>
                <a:gd name="T14" fmla="*/ 219 w 242"/>
                <a:gd name="T15" fmla="*/ 82 h 436"/>
                <a:gd name="T16" fmla="*/ 236 w 242"/>
                <a:gd name="T17" fmla="*/ 144 h 436"/>
                <a:gd name="T18" fmla="*/ 196 w 242"/>
                <a:gd name="T19" fmla="*/ 293 h 436"/>
                <a:gd name="T20" fmla="*/ 67 w 242"/>
                <a:gd name="T21" fmla="*/ 423 h 436"/>
                <a:gd name="T22" fmla="*/ 22 w 242"/>
                <a:gd name="T23" fmla="*/ 429 h 436"/>
                <a:gd name="T24" fmla="*/ 21 w 242"/>
                <a:gd name="T25" fmla="*/ 428 h 436"/>
                <a:gd name="T26" fmla="*/ 5 w 242"/>
                <a:gd name="T27" fmla="*/ 38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5" y="387"/>
                  </a:moveTo>
                  <a:cubicBezTo>
                    <a:pt x="9" y="371"/>
                    <a:pt x="9" y="371"/>
                    <a:pt x="9" y="37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102" y="23"/>
                    <a:pt x="93" y="8"/>
                    <a:pt x="80" y="0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211" y="75"/>
                    <a:pt x="215" y="78"/>
                    <a:pt x="219" y="82"/>
                  </a:cubicBezTo>
                  <a:cubicBezTo>
                    <a:pt x="235" y="98"/>
                    <a:pt x="242" y="122"/>
                    <a:pt x="236" y="144"/>
                  </a:cubicBezTo>
                  <a:cubicBezTo>
                    <a:pt x="196" y="293"/>
                    <a:pt x="196" y="293"/>
                    <a:pt x="196" y="293"/>
                  </a:cubicBezTo>
                  <a:cubicBezTo>
                    <a:pt x="67" y="423"/>
                    <a:pt x="67" y="423"/>
                    <a:pt x="67" y="423"/>
                  </a:cubicBezTo>
                  <a:cubicBezTo>
                    <a:pt x="53" y="436"/>
                    <a:pt x="36" y="436"/>
                    <a:pt x="22" y="429"/>
                  </a:cubicBezTo>
                  <a:cubicBezTo>
                    <a:pt x="21" y="428"/>
                    <a:pt x="21" y="428"/>
                    <a:pt x="21" y="428"/>
                  </a:cubicBezTo>
                  <a:cubicBezTo>
                    <a:pt x="8" y="420"/>
                    <a:pt x="0" y="404"/>
                    <a:pt x="5" y="38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41"/>
            <p:cNvSpPr>
              <a:spLocks/>
            </p:cNvSpPr>
            <p:nvPr userDrawn="1"/>
          </p:nvSpPr>
          <p:spPr bwMode="auto">
            <a:xfrm>
              <a:off x="7678738" y="4860925"/>
              <a:ext cx="1463675" cy="1619250"/>
            </a:xfrm>
            <a:custGeom>
              <a:avLst/>
              <a:gdLst>
                <a:gd name="T0" fmla="*/ 461 w 461"/>
                <a:gd name="T1" fmla="*/ 0 h 510"/>
                <a:gd name="T2" fmla="*/ 461 w 461"/>
                <a:gd name="T3" fmla="*/ 227 h 510"/>
                <a:gd name="T4" fmla="*/ 203 w 461"/>
                <a:gd name="T5" fmla="*/ 485 h 510"/>
                <a:gd name="T6" fmla="*/ 126 w 461"/>
                <a:gd name="T7" fmla="*/ 495 h 510"/>
                <a:gd name="T8" fmla="*/ 25 w 461"/>
                <a:gd name="T9" fmla="*/ 437 h 510"/>
                <a:gd name="T10" fmla="*/ 2 w 461"/>
                <a:gd name="T11" fmla="*/ 423 h 510"/>
                <a:gd name="T12" fmla="*/ 1 w 461"/>
                <a:gd name="T13" fmla="*/ 423 h 510"/>
                <a:gd name="T14" fmla="*/ 0 w 461"/>
                <a:gd name="T15" fmla="*/ 423 h 510"/>
                <a:gd name="T16" fmla="*/ 5 w 461"/>
                <a:gd name="T17" fmla="*/ 425 h 510"/>
                <a:gd name="T18" fmla="*/ 9 w 461"/>
                <a:gd name="T19" fmla="*/ 426 h 510"/>
                <a:gd name="T20" fmla="*/ 9 w 461"/>
                <a:gd name="T21" fmla="*/ 426 h 510"/>
                <a:gd name="T22" fmla="*/ 10 w 461"/>
                <a:gd name="T23" fmla="*/ 427 h 510"/>
                <a:gd name="T24" fmla="*/ 11 w 461"/>
                <a:gd name="T25" fmla="*/ 427 h 510"/>
                <a:gd name="T26" fmla="*/ 12 w 461"/>
                <a:gd name="T27" fmla="*/ 427 h 510"/>
                <a:gd name="T28" fmla="*/ 14 w 461"/>
                <a:gd name="T29" fmla="*/ 427 h 510"/>
                <a:gd name="T30" fmla="*/ 16 w 461"/>
                <a:gd name="T31" fmla="*/ 427 h 510"/>
                <a:gd name="T32" fmla="*/ 35 w 461"/>
                <a:gd name="T33" fmla="*/ 423 h 510"/>
                <a:gd name="T34" fmla="*/ 35 w 461"/>
                <a:gd name="T35" fmla="*/ 423 h 510"/>
                <a:gd name="T36" fmla="*/ 37 w 461"/>
                <a:gd name="T37" fmla="*/ 423 h 510"/>
                <a:gd name="T38" fmla="*/ 39 w 461"/>
                <a:gd name="T39" fmla="*/ 421 h 510"/>
                <a:gd name="T40" fmla="*/ 43 w 461"/>
                <a:gd name="T41" fmla="*/ 418 h 510"/>
                <a:gd name="T42" fmla="*/ 43 w 461"/>
                <a:gd name="T43" fmla="*/ 418 h 510"/>
                <a:gd name="T44" fmla="*/ 45 w 461"/>
                <a:gd name="T45" fmla="*/ 417 h 510"/>
                <a:gd name="T46" fmla="*/ 143 w 461"/>
                <a:gd name="T47" fmla="*/ 318 h 510"/>
                <a:gd name="T48" fmla="*/ 174 w 461"/>
                <a:gd name="T49" fmla="*/ 287 h 510"/>
                <a:gd name="T50" fmla="*/ 174 w 461"/>
                <a:gd name="T51" fmla="*/ 287 h 510"/>
                <a:gd name="T52" fmla="*/ 461 w 461"/>
                <a:gd name="T53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1" h="510">
                  <a:moveTo>
                    <a:pt x="461" y="0"/>
                  </a:moveTo>
                  <a:cubicBezTo>
                    <a:pt x="461" y="227"/>
                    <a:pt x="461" y="227"/>
                    <a:pt x="461" y="227"/>
                  </a:cubicBezTo>
                  <a:cubicBezTo>
                    <a:pt x="203" y="485"/>
                    <a:pt x="203" y="485"/>
                    <a:pt x="203" y="485"/>
                  </a:cubicBezTo>
                  <a:cubicBezTo>
                    <a:pt x="183" y="506"/>
                    <a:pt x="151" y="510"/>
                    <a:pt x="126" y="495"/>
                  </a:cubicBezTo>
                  <a:cubicBezTo>
                    <a:pt x="25" y="437"/>
                    <a:pt x="25" y="437"/>
                    <a:pt x="25" y="437"/>
                  </a:cubicBezTo>
                  <a:cubicBezTo>
                    <a:pt x="2" y="423"/>
                    <a:pt x="2" y="423"/>
                    <a:pt x="2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2" y="423"/>
                    <a:pt x="3" y="424"/>
                    <a:pt x="5" y="425"/>
                  </a:cubicBezTo>
                  <a:cubicBezTo>
                    <a:pt x="6" y="425"/>
                    <a:pt x="8" y="426"/>
                    <a:pt x="9" y="426"/>
                  </a:cubicBezTo>
                  <a:cubicBezTo>
                    <a:pt x="9" y="426"/>
                    <a:pt x="9" y="426"/>
                    <a:pt x="9" y="426"/>
                  </a:cubicBezTo>
                  <a:cubicBezTo>
                    <a:pt x="10" y="426"/>
                    <a:pt x="10" y="427"/>
                    <a:pt x="10" y="427"/>
                  </a:cubicBezTo>
                  <a:cubicBezTo>
                    <a:pt x="11" y="427"/>
                    <a:pt x="11" y="427"/>
                    <a:pt x="11" y="427"/>
                  </a:cubicBezTo>
                  <a:cubicBezTo>
                    <a:pt x="11" y="427"/>
                    <a:pt x="11" y="427"/>
                    <a:pt x="12" y="427"/>
                  </a:cubicBezTo>
                  <a:cubicBezTo>
                    <a:pt x="12" y="427"/>
                    <a:pt x="13" y="427"/>
                    <a:pt x="14" y="427"/>
                  </a:cubicBezTo>
                  <a:cubicBezTo>
                    <a:pt x="15" y="427"/>
                    <a:pt x="15" y="427"/>
                    <a:pt x="16" y="427"/>
                  </a:cubicBezTo>
                  <a:cubicBezTo>
                    <a:pt x="22" y="428"/>
                    <a:pt x="29" y="427"/>
                    <a:pt x="35" y="423"/>
                  </a:cubicBezTo>
                  <a:cubicBezTo>
                    <a:pt x="35" y="423"/>
                    <a:pt x="35" y="423"/>
                    <a:pt x="35" y="423"/>
                  </a:cubicBezTo>
                  <a:cubicBezTo>
                    <a:pt x="36" y="423"/>
                    <a:pt x="37" y="423"/>
                    <a:pt x="37" y="423"/>
                  </a:cubicBezTo>
                  <a:cubicBezTo>
                    <a:pt x="38" y="422"/>
                    <a:pt x="39" y="422"/>
                    <a:pt x="39" y="421"/>
                  </a:cubicBezTo>
                  <a:cubicBezTo>
                    <a:pt x="41" y="420"/>
                    <a:pt x="42" y="419"/>
                    <a:pt x="43" y="418"/>
                  </a:cubicBezTo>
                  <a:cubicBezTo>
                    <a:pt x="43" y="418"/>
                    <a:pt x="43" y="418"/>
                    <a:pt x="43" y="418"/>
                  </a:cubicBezTo>
                  <a:cubicBezTo>
                    <a:pt x="44" y="417"/>
                    <a:pt x="44" y="417"/>
                    <a:pt x="45" y="417"/>
                  </a:cubicBezTo>
                  <a:cubicBezTo>
                    <a:pt x="143" y="318"/>
                    <a:pt x="143" y="318"/>
                    <a:pt x="143" y="318"/>
                  </a:cubicBezTo>
                  <a:cubicBezTo>
                    <a:pt x="174" y="287"/>
                    <a:pt x="174" y="287"/>
                    <a:pt x="174" y="287"/>
                  </a:cubicBezTo>
                  <a:cubicBezTo>
                    <a:pt x="174" y="287"/>
                    <a:pt x="174" y="287"/>
                    <a:pt x="174" y="287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42"/>
            <p:cNvSpPr>
              <a:spLocks/>
            </p:cNvSpPr>
            <p:nvPr userDrawn="1"/>
          </p:nvSpPr>
          <p:spPr bwMode="auto">
            <a:xfrm>
              <a:off x="7608888" y="5508625"/>
              <a:ext cx="523875" cy="717550"/>
            </a:xfrm>
            <a:custGeom>
              <a:avLst/>
              <a:gdLst>
                <a:gd name="T0" fmla="*/ 52 w 165"/>
                <a:gd name="T1" fmla="*/ 0 h 226"/>
                <a:gd name="T2" fmla="*/ 165 w 165"/>
                <a:gd name="T3" fmla="*/ 114 h 226"/>
                <a:gd name="T4" fmla="*/ 67 w 165"/>
                <a:gd name="T5" fmla="*/ 213 h 226"/>
                <a:gd name="T6" fmla="*/ 23 w 165"/>
                <a:gd name="T7" fmla="*/ 219 h 226"/>
                <a:gd name="T8" fmla="*/ 21 w 165"/>
                <a:gd name="T9" fmla="*/ 218 h 226"/>
                <a:gd name="T10" fmla="*/ 5 w 165"/>
                <a:gd name="T11" fmla="*/ 177 h 226"/>
                <a:gd name="T12" fmla="*/ 52 w 165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52" y="0"/>
                  </a:moveTo>
                  <a:cubicBezTo>
                    <a:pt x="165" y="114"/>
                    <a:pt x="165" y="114"/>
                    <a:pt x="165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6" y="226"/>
                    <a:pt x="23" y="219"/>
                  </a:cubicBezTo>
                  <a:cubicBezTo>
                    <a:pt x="21" y="218"/>
                    <a:pt x="21" y="218"/>
                    <a:pt x="21" y="218"/>
                  </a:cubicBezTo>
                  <a:cubicBezTo>
                    <a:pt x="8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43"/>
            <p:cNvSpPr>
              <a:spLocks/>
            </p:cNvSpPr>
            <p:nvPr userDrawn="1"/>
          </p:nvSpPr>
          <p:spPr bwMode="auto">
            <a:xfrm>
              <a:off x="7675563" y="5108575"/>
              <a:ext cx="701675" cy="1117600"/>
            </a:xfrm>
            <a:custGeom>
              <a:avLst/>
              <a:gdLst>
                <a:gd name="T0" fmla="*/ 0 w 221"/>
                <a:gd name="T1" fmla="*/ 344 h 352"/>
                <a:gd name="T2" fmla="*/ 199 w 221"/>
                <a:gd name="T3" fmla="*/ 0 h 352"/>
                <a:gd name="T4" fmla="*/ 215 w 221"/>
                <a:gd name="T5" fmla="*/ 60 h 352"/>
                <a:gd name="T6" fmla="*/ 175 w 221"/>
                <a:gd name="T7" fmla="*/ 209 h 352"/>
                <a:gd name="T8" fmla="*/ 46 w 221"/>
                <a:gd name="T9" fmla="*/ 339 h 352"/>
                <a:gd name="T10" fmla="*/ 1 w 221"/>
                <a:gd name="T11" fmla="*/ 345 h 352"/>
                <a:gd name="T12" fmla="*/ 0 w 221"/>
                <a:gd name="T13" fmla="*/ 34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0" y="344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214" y="16"/>
                    <a:pt x="221" y="38"/>
                    <a:pt x="215" y="60"/>
                  </a:cubicBezTo>
                  <a:cubicBezTo>
                    <a:pt x="175" y="209"/>
                    <a:pt x="175" y="209"/>
                    <a:pt x="175" y="209"/>
                  </a:cubicBezTo>
                  <a:cubicBezTo>
                    <a:pt x="46" y="339"/>
                    <a:pt x="46" y="339"/>
                    <a:pt x="46" y="339"/>
                  </a:cubicBezTo>
                  <a:cubicBezTo>
                    <a:pt x="32" y="352"/>
                    <a:pt x="15" y="352"/>
                    <a:pt x="1" y="345"/>
                  </a:cubicBezTo>
                  <a:lnTo>
                    <a:pt x="0" y="3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7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658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40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d_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95325" y="1136050"/>
            <a:ext cx="11028912" cy="47494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825"/>
            </a:lvl2pPr>
            <a:lvl3pPr marL="685800" indent="0" algn="ctr">
              <a:buNone/>
              <a:defRPr sz="825"/>
            </a:lvl3pPr>
            <a:lvl4pPr marL="1028700" indent="0" algn="ctr">
              <a:buNone/>
              <a:defRPr sz="825"/>
            </a:lvl4pPr>
            <a:lvl5pPr marL="1371600" indent="0" algn="ctr">
              <a:buNone/>
              <a:defRPr sz="825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8427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59" userDrawn="1">
          <p15:clr>
            <a:srgbClr val="FBAE40"/>
          </p15:clr>
        </p15:guide>
        <p15:guide id="2" pos="3003" userDrawn="1">
          <p15:clr>
            <a:srgbClr val="FBAE40"/>
          </p15:clr>
        </p15:guide>
        <p15:guide id="3" pos="4485" userDrawn="1">
          <p15:clr>
            <a:srgbClr val="FBAE40"/>
          </p15:clr>
        </p15:guide>
        <p15:guide id="4" pos="4727" userDrawn="1">
          <p15:clr>
            <a:srgbClr val="FBAE40"/>
          </p15:clr>
        </p15:guide>
        <p15:guide id="5" pos="6208" userDrawn="1">
          <p15:clr>
            <a:srgbClr val="FBAE40"/>
          </p15:clr>
        </p15:guide>
        <p15:guide id="6" pos="6451" userDrawn="1">
          <p15:clr>
            <a:srgbClr val="FBAE40"/>
          </p15:clr>
        </p15:guide>
        <p15:guide id="7" pos="584" userDrawn="1">
          <p15:clr>
            <a:srgbClr val="FBAE40"/>
          </p15:clr>
        </p15:guide>
        <p15:guide id="8" pos="9656" userDrawn="1">
          <p15:clr>
            <a:srgbClr val="FBAE40"/>
          </p15:clr>
        </p15:guide>
        <p15:guide id="9" pos="7932" userDrawn="1">
          <p15:clr>
            <a:srgbClr val="FBAE40"/>
          </p15:clr>
        </p15:guide>
        <p15:guide id="10" pos="817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EC78C6-D688-443E-909C-F4CA74F3D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9358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66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204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4C40DA9-DA9E-4491-94CD-9EDF8F202287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78D58BB-E227-4766-B5B6-1EB5D66D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42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3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4103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08052" y="1124384"/>
            <a:ext cx="8688625" cy="1772070"/>
          </a:xfrm>
        </p:spPr>
        <p:txBody>
          <a:bodyPr lIns="0" tIns="0" rIns="0" bIns="0" anchor="b">
            <a:normAutofit/>
          </a:bodyPr>
          <a:lstStyle>
            <a:lvl1pPr algn="l">
              <a:defRPr sz="30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8052" y="4313978"/>
            <a:ext cx="8688625" cy="13475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75"/>
              </a:lnSpc>
              <a:spcBef>
                <a:spcPts val="0"/>
              </a:spcBef>
              <a:buNone/>
              <a:defRPr lang="en-US" sz="900" i="1" kern="120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8334" r="17223" b="8333"/>
          <a:stretch>
            <a:fillRect/>
          </a:stretch>
        </p:blipFill>
        <p:spPr bwMode="auto">
          <a:xfrm>
            <a:off x="10608501" y="5981484"/>
            <a:ext cx="1583500" cy="7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reeform 55"/>
          <p:cNvSpPr>
            <a:spLocks/>
          </p:cNvSpPr>
          <p:nvPr userDrawn="1"/>
        </p:nvSpPr>
        <p:spPr bwMode="auto">
          <a:xfrm>
            <a:off x="744881" y="3218975"/>
            <a:ext cx="11447121" cy="815975"/>
          </a:xfrm>
          <a:custGeom>
            <a:avLst/>
            <a:gdLst>
              <a:gd name="connsiteX0" fmla="*/ 894666 w 11447121"/>
              <a:gd name="connsiteY0" fmla="*/ 0 h 815975"/>
              <a:gd name="connsiteX1" fmla="*/ 3944254 w 11447121"/>
              <a:gd name="connsiteY1" fmla="*/ 0 h 815975"/>
              <a:gd name="connsiteX2" fmla="*/ 8397534 w 11447121"/>
              <a:gd name="connsiteY2" fmla="*/ 0 h 815975"/>
              <a:gd name="connsiteX3" fmla="*/ 11447121 w 11447121"/>
              <a:gd name="connsiteY3" fmla="*/ 0 h 815975"/>
              <a:gd name="connsiteX4" fmla="*/ 11447121 w 11447121"/>
              <a:gd name="connsiteY4" fmla="*/ 815975 h 815975"/>
              <a:gd name="connsiteX5" fmla="*/ 8736973 w 11447121"/>
              <a:gd name="connsiteY5" fmla="*/ 815975 h 815975"/>
              <a:gd name="connsiteX6" fmla="*/ 8397534 w 11447121"/>
              <a:gd name="connsiteY6" fmla="*/ 815975 h 815975"/>
              <a:gd name="connsiteX7" fmla="*/ 7640486 w 11447121"/>
              <a:gd name="connsiteY7" fmla="*/ 815975 h 815975"/>
              <a:gd name="connsiteX8" fmla="*/ 6952256 w 11447121"/>
              <a:gd name="connsiteY8" fmla="*/ 815975 h 815975"/>
              <a:gd name="connsiteX9" fmla="*/ 6700354 w 11447121"/>
              <a:gd name="connsiteY9" fmla="*/ 815975 h 815975"/>
              <a:gd name="connsiteX10" fmla="*/ 5904548 w 11447121"/>
              <a:gd name="connsiteY10" fmla="*/ 815975 h 815975"/>
              <a:gd name="connsiteX11" fmla="*/ 5687386 w 11447121"/>
              <a:gd name="connsiteY11" fmla="*/ 815975 h 815975"/>
              <a:gd name="connsiteX12" fmla="*/ 5241043 w 11447121"/>
              <a:gd name="connsiteY12" fmla="*/ 815975 h 815975"/>
              <a:gd name="connsiteX13" fmla="*/ 4697811 w 11447121"/>
              <a:gd name="connsiteY13" fmla="*/ 815975 h 815975"/>
              <a:gd name="connsiteX14" fmla="*/ 4590899 w 11447121"/>
              <a:gd name="connsiteY14" fmla="*/ 815975 h 815975"/>
              <a:gd name="connsiteX15" fmla="*/ 4262824 w 11447121"/>
              <a:gd name="connsiteY15" fmla="*/ 815975 h 815975"/>
              <a:gd name="connsiteX16" fmla="*/ 3669478 w 11447121"/>
              <a:gd name="connsiteY16" fmla="*/ 815975 h 815975"/>
              <a:gd name="connsiteX17" fmla="*/ 3650766 w 11447121"/>
              <a:gd name="connsiteY17" fmla="*/ 815975 h 815975"/>
              <a:gd name="connsiteX18" fmla="*/ 3364787 w 11447121"/>
              <a:gd name="connsiteY18" fmla="*/ 815975 h 815975"/>
              <a:gd name="connsiteX19" fmla="*/ 3252532 w 11447121"/>
              <a:gd name="connsiteY19" fmla="*/ 815975 h 815975"/>
              <a:gd name="connsiteX20" fmla="*/ 3236496 w 11447121"/>
              <a:gd name="connsiteY20" fmla="*/ 815975 h 815975"/>
              <a:gd name="connsiteX21" fmla="*/ 2854961 w 11447121"/>
              <a:gd name="connsiteY21" fmla="*/ 815975 h 815975"/>
              <a:gd name="connsiteX22" fmla="*/ 186909 w 11447121"/>
              <a:gd name="connsiteY22" fmla="*/ 815975 h 815975"/>
              <a:gd name="connsiteX23" fmla="*/ 9176 w 11447121"/>
              <a:gd name="connsiteY23" fmla="*/ 682625 h 815975"/>
              <a:gd name="connsiteX24" fmla="*/ 6002 w 11447121"/>
              <a:gd name="connsiteY24" fmla="*/ 673100 h 815975"/>
              <a:gd name="connsiteX25" fmla="*/ 94868 w 11447121"/>
              <a:gd name="connsiteY25" fmla="*/ 463550 h 815975"/>
              <a:gd name="connsiteX26" fmla="*/ 894666 w 11447121"/>
              <a:gd name="connsiteY26" fmla="*/ 0 h 81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447121" h="815975">
                <a:moveTo>
                  <a:pt x="894666" y="0"/>
                </a:moveTo>
                <a:lnTo>
                  <a:pt x="3944254" y="0"/>
                </a:lnTo>
                <a:lnTo>
                  <a:pt x="8397534" y="0"/>
                </a:lnTo>
                <a:lnTo>
                  <a:pt x="11447121" y="0"/>
                </a:lnTo>
                <a:cubicBezTo>
                  <a:pt x="11447121" y="815975"/>
                  <a:pt x="11447121" y="815975"/>
                  <a:pt x="11447121" y="815975"/>
                </a:cubicBezTo>
                <a:cubicBezTo>
                  <a:pt x="10420793" y="815975"/>
                  <a:pt x="9522756" y="815975"/>
                  <a:pt x="8736973" y="815975"/>
                </a:cubicBezTo>
                <a:lnTo>
                  <a:pt x="8397534" y="815975"/>
                </a:lnTo>
                <a:lnTo>
                  <a:pt x="7640486" y="815975"/>
                </a:lnTo>
                <a:lnTo>
                  <a:pt x="6952256" y="815975"/>
                </a:lnTo>
                <a:lnTo>
                  <a:pt x="6700354" y="815975"/>
                </a:lnTo>
                <a:lnTo>
                  <a:pt x="5904548" y="815975"/>
                </a:lnTo>
                <a:lnTo>
                  <a:pt x="5687386" y="815975"/>
                </a:lnTo>
                <a:lnTo>
                  <a:pt x="5241043" y="815975"/>
                </a:lnTo>
                <a:lnTo>
                  <a:pt x="4697811" y="815975"/>
                </a:lnTo>
                <a:lnTo>
                  <a:pt x="4590899" y="815975"/>
                </a:lnTo>
                <a:lnTo>
                  <a:pt x="4262824" y="815975"/>
                </a:lnTo>
                <a:lnTo>
                  <a:pt x="3669478" y="815975"/>
                </a:lnTo>
                <a:lnTo>
                  <a:pt x="3650766" y="815975"/>
                </a:lnTo>
                <a:lnTo>
                  <a:pt x="3364787" y="815975"/>
                </a:lnTo>
                <a:lnTo>
                  <a:pt x="3252532" y="815975"/>
                </a:lnTo>
                <a:lnTo>
                  <a:pt x="3236496" y="815975"/>
                </a:lnTo>
                <a:lnTo>
                  <a:pt x="2854961" y="815975"/>
                </a:lnTo>
                <a:cubicBezTo>
                  <a:pt x="186909" y="815975"/>
                  <a:pt x="186909" y="815975"/>
                  <a:pt x="186909" y="815975"/>
                </a:cubicBezTo>
                <a:cubicBezTo>
                  <a:pt x="94868" y="815975"/>
                  <a:pt x="31392" y="755650"/>
                  <a:pt x="9176" y="682625"/>
                </a:cubicBezTo>
                <a:cubicBezTo>
                  <a:pt x="6002" y="673100"/>
                  <a:pt x="6002" y="673100"/>
                  <a:pt x="6002" y="673100"/>
                </a:cubicBezTo>
                <a:cubicBezTo>
                  <a:pt x="-13041" y="596900"/>
                  <a:pt x="12350" y="511175"/>
                  <a:pt x="94868" y="463550"/>
                </a:cubicBezTo>
                <a:cubicBezTo>
                  <a:pt x="894666" y="0"/>
                  <a:pt x="894666" y="0"/>
                  <a:pt x="894666" y="0"/>
                </a:cubicBezTo>
                <a:close/>
              </a:path>
            </a:pathLst>
          </a:custGeom>
          <a:gradFill>
            <a:gsLst>
              <a:gs pos="0">
                <a:srgbClr val="425C90"/>
              </a:gs>
              <a:gs pos="80000">
                <a:srgbClr val="314672"/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0" name="Freeform 7"/>
          <p:cNvSpPr>
            <a:spLocks/>
          </p:cNvSpPr>
          <p:nvPr userDrawn="1"/>
        </p:nvSpPr>
        <p:spPr bwMode="auto">
          <a:xfrm>
            <a:off x="731837" y="3218975"/>
            <a:ext cx="908051" cy="815975"/>
          </a:xfrm>
          <a:custGeom>
            <a:avLst/>
            <a:gdLst>
              <a:gd name="T0" fmla="*/ 286 w 286"/>
              <a:gd name="T1" fmla="*/ 0 h 257"/>
              <a:gd name="T2" fmla="*/ 286 w 286"/>
              <a:gd name="T3" fmla="*/ 257 h 257"/>
              <a:gd name="T4" fmla="*/ 63 w 286"/>
              <a:gd name="T5" fmla="*/ 257 h 257"/>
              <a:gd name="T6" fmla="*/ 7 w 286"/>
              <a:gd name="T7" fmla="*/ 215 h 257"/>
              <a:gd name="T8" fmla="*/ 6 w 286"/>
              <a:gd name="T9" fmla="*/ 212 h 257"/>
              <a:gd name="T10" fmla="*/ 34 w 286"/>
              <a:gd name="T11" fmla="*/ 146 h 257"/>
              <a:gd name="T12" fmla="*/ 286 w 286"/>
              <a:gd name="T13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6" h="257">
                <a:moveTo>
                  <a:pt x="286" y="0"/>
                </a:moveTo>
                <a:cubicBezTo>
                  <a:pt x="286" y="257"/>
                  <a:pt x="286" y="257"/>
                  <a:pt x="286" y="257"/>
                </a:cubicBezTo>
                <a:cubicBezTo>
                  <a:pt x="63" y="257"/>
                  <a:pt x="63" y="257"/>
                  <a:pt x="63" y="257"/>
                </a:cubicBezTo>
                <a:cubicBezTo>
                  <a:pt x="34" y="257"/>
                  <a:pt x="14" y="238"/>
                  <a:pt x="7" y="215"/>
                </a:cubicBezTo>
                <a:cubicBezTo>
                  <a:pt x="6" y="212"/>
                  <a:pt x="6" y="212"/>
                  <a:pt x="6" y="212"/>
                </a:cubicBezTo>
                <a:cubicBezTo>
                  <a:pt x="0" y="188"/>
                  <a:pt x="8" y="161"/>
                  <a:pt x="34" y="146"/>
                </a:cubicBezTo>
                <a:lnTo>
                  <a:pt x="286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2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1" name="Freeform 8"/>
          <p:cNvSpPr>
            <a:spLocks/>
          </p:cNvSpPr>
          <p:nvPr userDrawn="1"/>
        </p:nvSpPr>
        <p:spPr bwMode="auto">
          <a:xfrm>
            <a:off x="731840" y="3218975"/>
            <a:ext cx="2525713" cy="673100"/>
          </a:xfrm>
          <a:custGeom>
            <a:avLst/>
            <a:gdLst>
              <a:gd name="T0" fmla="*/ 796 w 796"/>
              <a:gd name="T1" fmla="*/ 0 h 212"/>
              <a:gd name="T2" fmla="*/ 6 w 796"/>
              <a:gd name="T3" fmla="*/ 212 h 212"/>
              <a:gd name="T4" fmla="*/ 34 w 796"/>
              <a:gd name="T5" fmla="*/ 146 h 212"/>
              <a:gd name="T6" fmla="*/ 286 w 796"/>
              <a:gd name="T7" fmla="*/ 0 h 212"/>
              <a:gd name="T8" fmla="*/ 796 w 796"/>
              <a:gd name="T9" fmla="*/ 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6" h="212">
                <a:moveTo>
                  <a:pt x="796" y="0"/>
                </a:moveTo>
                <a:cubicBezTo>
                  <a:pt x="6" y="212"/>
                  <a:pt x="6" y="212"/>
                  <a:pt x="6" y="212"/>
                </a:cubicBezTo>
                <a:cubicBezTo>
                  <a:pt x="0" y="188"/>
                  <a:pt x="8" y="161"/>
                  <a:pt x="34" y="146"/>
                </a:cubicBezTo>
                <a:cubicBezTo>
                  <a:pt x="286" y="0"/>
                  <a:pt x="286" y="0"/>
                  <a:pt x="286" y="0"/>
                </a:cubicBezTo>
                <a:lnTo>
                  <a:pt x="796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2" name="Freeform 9"/>
          <p:cNvSpPr>
            <a:spLocks/>
          </p:cNvSpPr>
          <p:nvPr userDrawn="1"/>
        </p:nvSpPr>
        <p:spPr bwMode="auto">
          <a:xfrm>
            <a:off x="547689" y="2425225"/>
            <a:ext cx="1966913" cy="1466850"/>
          </a:xfrm>
          <a:custGeom>
            <a:avLst/>
            <a:gdLst>
              <a:gd name="T0" fmla="*/ 586 w 620"/>
              <a:gd name="T1" fmla="*/ 111 h 462"/>
              <a:gd name="T2" fmla="*/ 564 w 620"/>
              <a:gd name="T3" fmla="*/ 123 h 462"/>
              <a:gd name="T4" fmla="*/ 92 w 620"/>
              <a:gd name="T5" fmla="*/ 396 h 462"/>
              <a:gd name="T6" fmla="*/ 92 w 620"/>
              <a:gd name="T7" fmla="*/ 396 h 462"/>
              <a:gd name="T8" fmla="*/ 64 w 620"/>
              <a:gd name="T9" fmla="*/ 462 h 462"/>
              <a:gd name="T10" fmla="*/ 52 w 620"/>
              <a:gd name="T11" fmla="*/ 419 h 462"/>
              <a:gd name="T12" fmla="*/ 4 w 620"/>
              <a:gd name="T13" fmla="*/ 238 h 462"/>
              <a:gd name="T14" fmla="*/ 0 w 620"/>
              <a:gd name="T15" fmla="*/ 213 h 462"/>
              <a:gd name="T16" fmla="*/ 51 w 620"/>
              <a:gd name="T17" fmla="*/ 123 h 462"/>
              <a:gd name="T18" fmla="*/ 265 w 620"/>
              <a:gd name="T19" fmla="*/ 0 h 462"/>
              <a:gd name="T20" fmla="*/ 556 w 620"/>
              <a:gd name="T21" fmla="*/ 0 h 462"/>
              <a:gd name="T22" fmla="*/ 613 w 620"/>
              <a:gd name="T23" fmla="*/ 43 h 462"/>
              <a:gd name="T24" fmla="*/ 614 w 620"/>
              <a:gd name="T25" fmla="*/ 46 h 462"/>
              <a:gd name="T26" fmla="*/ 586 w 620"/>
              <a:gd name="T27" fmla="*/ 11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20" h="462">
                <a:moveTo>
                  <a:pt x="586" y="111"/>
                </a:moveTo>
                <a:cubicBezTo>
                  <a:pt x="564" y="123"/>
                  <a:pt x="564" y="123"/>
                  <a:pt x="564" y="123"/>
                </a:cubicBezTo>
                <a:cubicBezTo>
                  <a:pt x="92" y="396"/>
                  <a:pt x="92" y="396"/>
                  <a:pt x="92" y="396"/>
                </a:cubicBezTo>
                <a:cubicBezTo>
                  <a:pt x="92" y="396"/>
                  <a:pt x="92" y="396"/>
                  <a:pt x="92" y="396"/>
                </a:cubicBezTo>
                <a:cubicBezTo>
                  <a:pt x="66" y="411"/>
                  <a:pt x="58" y="438"/>
                  <a:pt x="64" y="462"/>
                </a:cubicBezTo>
                <a:cubicBezTo>
                  <a:pt x="52" y="419"/>
                  <a:pt x="52" y="419"/>
                  <a:pt x="52" y="419"/>
                </a:cubicBezTo>
                <a:cubicBezTo>
                  <a:pt x="4" y="238"/>
                  <a:pt x="4" y="238"/>
                  <a:pt x="4" y="238"/>
                </a:cubicBezTo>
                <a:cubicBezTo>
                  <a:pt x="2" y="230"/>
                  <a:pt x="1" y="221"/>
                  <a:pt x="0" y="213"/>
                </a:cubicBezTo>
                <a:cubicBezTo>
                  <a:pt x="0" y="177"/>
                  <a:pt x="19" y="142"/>
                  <a:pt x="51" y="123"/>
                </a:cubicBezTo>
                <a:cubicBezTo>
                  <a:pt x="265" y="0"/>
                  <a:pt x="265" y="0"/>
                  <a:pt x="265" y="0"/>
                </a:cubicBezTo>
                <a:cubicBezTo>
                  <a:pt x="556" y="0"/>
                  <a:pt x="556" y="0"/>
                  <a:pt x="556" y="0"/>
                </a:cubicBezTo>
                <a:cubicBezTo>
                  <a:pt x="586" y="0"/>
                  <a:pt x="607" y="20"/>
                  <a:pt x="613" y="43"/>
                </a:cubicBezTo>
                <a:cubicBezTo>
                  <a:pt x="614" y="46"/>
                  <a:pt x="614" y="46"/>
                  <a:pt x="614" y="46"/>
                </a:cubicBezTo>
                <a:cubicBezTo>
                  <a:pt x="620" y="69"/>
                  <a:pt x="612" y="96"/>
                  <a:pt x="586" y="11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3" name="Freeform 10"/>
          <p:cNvSpPr>
            <a:spLocks/>
          </p:cNvSpPr>
          <p:nvPr userDrawn="1"/>
        </p:nvSpPr>
        <p:spPr bwMode="auto">
          <a:xfrm>
            <a:off x="1589" y="1609250"/>
            <a:ext cx="2490788" cy="952500"/>
          </a:xfrm>
          <a:custGeom>
            <a:avLst/>
            <a:gdLst>
              <a:gd name="T0" fmla="*/ 785 w 785"/>
              <a:gd name="T1" fmla="*/ 300 h 300"/>
              <a:gd name="T2" fmla="*/ 728 w 785"/>
              <a:gd name="T3" fmla="*/ 257 h 300"/>
              <a:gd name="T4" fmla="*/ 0 w 785"/>
              <a:gd name="T5" fmla="*/ 257 h 300"/>
              <a:gd name="T6" fmla="*/ 0 w 785"/>
              <a:gd name="T7" fmla="*/ 0 h 300"/>
              <a:gd name="T8" fmla="*/ 627 w 785"/>
              <a:gd name="T9" fmla="*/ 0 h 300"/>
              <a:gd name="T10" fmla="*/ 725 w 785"/>
              <a:gd name="T11" fmla="*/ 76 h 300"/>
              <a:gd name="T12" fmla="*/ 774 w 785"/>
              <a:gd name="T13" fmla="*/ 257 h 300"/>
              <a:gd name="T14" fmla="*/ 785 w 785"/>
              <a:gd name="T15" fmla="*/ 30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85" h="300">
                <a:moveTo>
                  <a:pt x="785" y="300"/>
                </a:moveTo>
                <a:cubicBezTo>
                  <a:pt x="779" y="277"/>
                  <a:pt x="758" y="257"/>
                  <a:pt x="728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0"/>
                  <a:pt x="0" y="0"/>
                  <a:pt x="0" y="0"/>
                </a:cubicBezTo>
                <a:cubicBezTo>
                  <a:pt x="627" y="0"/>
                  <a:pt x="627" y="0"/>
                  <a:pt x="627" y="0"/>
                </a:cubicBezTo>
                <a:cubicBezTo>
                  <a:pt x="673" y="0"/>
                  <a:pt x="713" y="31"/>
                  <a:pt x="725" y="76"/>
                </a:cubicBezTo>
                <a:cubicBezTo>
                  <a:pt x="774" y="257"/>
                  <a:pt x="774" y="257"/>
                  <a:pt x="774" y="257"/>
                </a:cubicBezTo>
                <a:lnTo>
                  <a:pt x="785" y="3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4" name="Freeform 11"/>
          <p:cNvSpPr>
            <a:spLocks/>
          </p:cNvSpPr>
          <p:nvPr userDrawn="1"/>
        </p:nvSpPr>
        <p:spPr bwMode="auto">
          <a:xfrm>
            <a:off x="1608139" y="2425225"/>
            <a:ext cx="906463" cy="812800"/>
          </a:xfrm>
          <a:custGeom>
            <a:avLst/>
            <a:gdLst>
              <a:gd name="T0" fmla="*/ 0 w 286"/>
              <a:gd name="T1" fmla="*/ 256 h 256"/>
              <a:gd name="T2" fmla="*/ 0 w 286"/>
              <a:gd name="T3" fmla="*/ 0 h 256"/>
              <a:gd name="T4" fmla="*/ 222 w 286"/>
              <a:gd name="T5" fmla="*/ 0 h 256"/>
              <a:gd name="T6" fmla="*/ 279 w 286"/>
              <a:gd name="T7" fmla="*/ 42 h 256"/>
              <a:gd name="T8" fmla="*/ 280 w 286"/>
              <a:gd name="T9" fmla="*/ 45 h 256"/>
              <a:gd name="T10" fmla="*/ 252 w 286"/>
              <a:gd name="T11" fmla="*/ 111 h 256"/>
              <a:gd name="T12" fmla="*/ 0 w 286"/>
              <a:gd name="T13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6" h="256">
                <a:moveTo>
                  <a:pt x="0" y="256"/>
                </a:moveTo>
                <a:cubicBezTo>
                  <a:pt x="0" y="0"/>
                  <a:pt x="0" y="0"/>
                  <a:pt x="0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52" y="0"/>
                  <a:pt x="272" y="19"/>
                  <a:pt x="279" y="42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286" y="68"/>
                  <a:pt x="278" y="96"/>
                  <a:pt x="252" y="111"/>
                </a:cubicBezTo>
                <a:lnTo>
                  <a:pt x="0" y="256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2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5" name="Freeform 12"/>
          <p:cNvSpPr>
            <a:spLocks/>
          </p:cNvSpPr>
          <p:nvPr userDrawn="1"/>
        </p:nvSpPr>
        <p:spPr bwMode="auto">
          <a:xfrm>
            <a:off x="547690" y="2425227"/>
            <a:ext cx="1947863" cy="663575"/>
          </a:xfrm>
          <a:custGeom>
            <a:avLst/>
            <a:gdLst>
              <a:gd name="T0" fmla="*/ 614 w 614"/>
              <a:gd name="T1" fmla="*/ 45 h 209"/>
              <a:gd name="T2" fmla="*/ 0 w 614"/>
              <a:gd name="T3" fmla="*/ 209 h 209"/>
              <a:gd name="T4" fmla="*/ 51 w 614"/>
              <a:gd name="T5" fmla="*/ 123 h 209"/>
              <a:gd name="T6" fmla="*/ 265 w 614"/>
              <a:gd name="T7" fmla="*/ 0 h 209"/>
              <a:gd name="T8" fmla="*/ 556 w 614"/>
              <a:gd name="T9" fmla="*/ 0 h 209"/>
              <a:gd name="T10" fmla="*/ 613 w 614"/>
              <a:gd name="T11" fmla="*/ 43 h 209"/>
              <a:gd name="T12" fmla="*/ 614 w 614"/>
              <a:gd name="T13" fmla="*/ 45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4" h="209">
                <a:moveTo>
                  <a:pt x="614" y="45"/>
                </a:moveTo>
                <a:cubicBezTo>
                  <a:pt x="0" y="209"/>
                  <a:pt x="0" y="209"/>
                  <a:pt x="0" y="209"/>
                </a:cubicBezTo>
                <a:cubicBezTo>
                  <a:pt x="1" y="174"/>
                  <a:pt x="20" y="141"/>
                  <a:pt x="51" y="123"/>
                </a:cubicBezTo>
                <a:cubicBezTo>
                  <a:pt x="265" y="0"/>
                  <a:pt x="265" y="0"/>
                  <a:pt x="265" y="0"/>
                </a:cubicBezTo>
                <a:cubicBezTo>
                  <a:pt x="556" y="0"/>
                  <a:pt x="556" y="0"/>
                  <a:pt x="556" y="0"/>
                </a:cubicBezTo>
                <a:cubicBezTo>
                  <a:pt x="586" y="0"/>
                  <a:pt x="607" y="20"/>
                  <a:pt x="613" y="43"/>
                </a:cubicBezTo>
                <a:lnTo>
                  <a:pt x="614" y="45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1846499" y="3626963"/>
            <a:ext cx="9521892" cy="0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0" scaled="0"/>
            </a:gradFill>
            <a:prstDash val="dash"/>
            <a:miter lim="800000"/>
          </a:ln>
          <a:effectLst/>
        </p:spPr>
      </p:cxnSp>
      <p:sp>
        <p:nvSpPr>
          <p:cNvPr id="47" name="Isosceles Triangle 46"/>
          <p:cNvSpPr/>
          <p:nvPr userDrawn="1"/>
        </p:nvSpPr>
        <p:spPr>
          <a:xfrm rot="5400000">
            <a:off x="11384310" y="3574942"/>
            <a:ext cx="120689" cy="104043"/>
          </a:xfrm>
          <a:prstGeom prst="triangle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0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>
            <a:spLocks/>
          </p:cNvSpPr>
          <p:nvPr/>
        </p:nvSpPr>
        <p:spPr>
          <a:xfrm>
            <a:off x="180977" y="180975"/>
            <a:ext cx="11818313" cy="6496050"/>
          </a:xfrm>
          <a:prstGeom prst="roundRect">
            <a:avLst>
              <a:gd name="adj" fmla="val 4407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0703" y="1075677"/>
            <a:ext cx="10049964" cy="593682"/>
          </a:xfrm>
        </p:spPr>
        <p:txBody>
          <a:bodyPr anchor="b"/>
          <a:lstStyle>
            <a:lvl1pPr>
              <a:defRPr sz="33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1301333" y="2276198"/>
            <a:ext cx="10048540" cy="3688051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>
              <a:defRPr lang="en-US" sz="1500" b="0" dirty="0">
                <a:solidFill>
                  <a:schemeClr val="bg1"/>
                </a:solidFill>
              </a:defRPr>
            </a:lvl1pPr>
          </a:lstStyle>
          <a:p>
            <a:pPr marL="257175" lvl="0" indent="-257175">
              <a:lnSpc>
                <a:spcPct val="100000"/>
              </a:lnSpc>
              <a:spcBef>
                <a:spcPts val="975"/>
              </a:spcBef>
              <a:buFont typeface="Wingdings" panose="05000000000000000000" pitchFamily="2" charset="2"/>
              <a:buChar char="ü"/>
            </a:pPr>
            <a:r>
              <a:rPr lang="en-US" dirty="0"/>
              <a:t>Insert Your Text Here</a:t>
            </a:r>
          </a:p>
        </p:txBody>
      </p:sp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8334" r="17223" b="8333"/>
          <a:stretch>
            <a:fillRect/>
          </a:stretch>
        </p:blipFill>
        <p:spPr bwMode="auto">
          <a:xfrm>
            <a:off x="10341563" y="5950554"/>
            <a:ext cx="1583500" cy="7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 37"/>
          <p:cNvSpPr>
            <a:spLocks/>
          </p:cNvSpPr>
          <p:nvPr userDrawn="1"/>
        </p:nvSpPr>
        <p:spPr bwMode="auto">
          <a:xfrm>
            <a:off x="501251" y="1831493"/>
            <a:ext cx="11690748" cy="282575"/>
          </a:xfrm>
          <a:custGeom>
            <a:avLst/>
            <a:gdLst>
              <a:gd name="connsiteX0" fmla="*/ 311432 w 11690748"/>
              <a:gd name="connsiteY0" fmla="*/ 0 h 282575"/>
              <a:gd name="connsiteX1" fmla="*/ 3362607 w 11690748"/>
              <a:gd name="connsiteY1" fmla="*/ 0 h 282575"/>
              <a:gd name="connsiteX2" fmla="*/ 8639573 w 11690748"/>
              <a:gd name="connsiteY2" fmla="*/ 0 h 282575"/>
              <a:gd name="connsiteX3" fmla="*/ 11690748 w 11690748"/>
              <a:gd name="connsiteY3" fmla="*/ 0 h 282575"/>
              <a:gd name="connsiteX4" fmla="*/ 11690748 w 11690748"/>
              <a:gd name="connsiteY4" fmla="*/ 282575 h 282575"/>
              <a:gd name="connsiteX5" fmla="*/ 8941811 w 11690748"/>
              <a:gd name="connsiteY5" fmla="*/ 282575 h 282575"/>
              <a:gd name="connsiteX6" fmla="*/ 8639573 w 11690748"/>
              <a:gd name="connsiteY6" fmla="*/ 282575 h 282575"/>
              <a:gd name="connsiteX7" fmla="*/ 6876042 w 11690748"/>
              <a:gd name="connsiteY7" fmla="*/ 282575 h 282575"/>
              <a:gd name="connsiteX8" fmla="*/ 5890636 w 11690748"/>
              <a:gd name="connsiteY8" fmla="*/ 282575 h 282575"/>
              <a:gd name="connsiteX9" fmla="*/ 5395844 w 11690748"/>
              <a:gd name="connsiteY9" fmla="*/ 282575 h 282575"/>
              <a:gd name="connsiteX10" fmla="*/ 4403625 w 11690748"/>
              <a:gd name="connsiteY10" fmla="*/ 282575 h 282575"/>
              <a:gd name="connsiteX11" fmla="*/ 3824867 w 11690748"/>
              <a:gd name="connsiteY11" fmla="*/ 282575 h 282575"/>
              <a:gd name="connsiteX12" fmla="*/ 3801786 w 11690748"/>
              <a:gd name="connsiteY12" fmla="*/ 282575 h 282575"/>
              <a:gd name="connsiteX13" fmla="*/ 3362607 w 11690748"/>
              <a:gd name="connsiteY13" fmla="*/ 282575 h 282575"/>
              <a:gd name="connsiteX14" fmla="*/ 3118222 w 11690748"/>
              <a:gd name="connsiteY14" fmla="*/ 282575 h 282575"/>
              <a:gd name="connsiteX15" fmla="*/ 2344669 w 11690748"/>
              <a:gd name="connsiteY15" fmla="*/ 282575 h 282575"/>
              <a:gd name="connsiteX16" fmla="*/ 311432 w 11690748"/>
              <a:gd name="connsiteY16" fmla="*/ 282575 h 282575"/>
              <a:gd name="connsiteX17" fmla="*/ 67046 w 11690748"/>
              <a:gd name="connsiteY17" fmla="*/ 282575 h 282575"/>
              <a:gd name="connsiteX18" fmla="*/ 3570 w 11690748"/>
              <a:gd name="connsiteY18" fmla="*/ 238125 h 282575"/>
              <a:gd name="connsiteX19" fmla="*/ 3570 w 11690748"/>
              <a:gd name="connsiteY19" fmla="*/ 234950 h 282575"/>
              <a:gd name="connsiteX20" fmla="*/ 32134 w 11690748"/>
              <a:gd name="connsiteY20" fmla="*/ 161925 h 282575"/>
              <a:gd name="connsiteX21" fmla="*/ 311432 w 11690748"/>
              <a:gd name="connsiteY21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690748" h="282575">
                <a:moveTo>
                  <a:pt x="311432" y="0"/>
                </a:moveTo>
                <a:lnTo>
                  <a:pt x="3362607" y="0"/>
                </a:lnTo>
                <a:lnTo>
                  <a:pt x="8639573" y="0"/>
                </a:lnTo>
                <a:lnTo>
                  <a:pt x="11690748" y="0"/>
                </a:lnTo>
                <a:cubicBezTo>
                  <a:pt x="11690748" y="282575"/>
                  <a:pt x="11690748" y="282575"/>
                  <a:pt x="11690748" y="282575"/>
                </a:cubicBezTo>
                <a:cubicBezTo>
                  <a:pt x="10649730" y="282575"/>
                  <a:pt x="9738840" y="282575"/>
                  <a:pt x="8941811" y="282575"/>
                </a:cubicBezTo>
                <a:lnTo>
                  <a:pt x="8639573" y="282575"/>
                </a:lnTo>
                <a:lnTo>
                  <a:pt x="6876042" y="282575"/>
                </a:lnTo>
                <a:lnTo>
                  <a:pt x="5890636" y="282575"/>
                </a:lnTo>
                <a:lnTo>
                  <a:pt x="5395844" y="282575"/>
                </a:lnTo>
                <a:cubicBezTo>
                  <a:pt x="4989197" y="282575"/>
                  <a:pt x="4663879" y="282575"/>
                  <a:pt x="4403625" y="282575"/>
                </a:cubicBezTo>
                <a:lnTo>
                  <a:pt x="3824867" y="282575"/>
                </a:lnTo>
                <a:lnTo>
                  <a:pt x="3801786" y="282575"/>
                </a:lnTo>
                <a:cubicBezTo>
                  <a:pt x="3362607" y="282575"/>
                  <a:pt x="3362607" y="282575"/>
                  <a:pt x="3362607" y="282575"/>
                </a:cubicBezTo>
                <a:cubicBezTo>
                  <a:pt x="3118222" y="282575"/>
                  <a:pt x="3118222" y="282575"/>
                  <a:pt x="3118222" y="282575"/>
                </a:cubicBezTo>
                <a:lnTo>
                  <a:pt x="2344669" y="282575"/>
                </a:lnTo>
                <a:cubicBezTo>
                  <a:pt x="311432" y="282575"/>
                  <a:pt x="311432" y="282575"/>
                  <a:pt x="311432" y="282575"/>
                </a:cubicBezTo>
                <a:cubicBezTo>
                  <a:pt x="67046" y="282575"/>
                  <a:pt x="67046" y="282575"/>
                  <a:pt x="67046" y="282575"/>
                </a:cubicBezTo>
                <a:cubicBezTo>
                  <a:pt x="32134" y="282575"/>
                  <a:pt x="9917" y="263525"/>
                  <a:pt x="3570" y="238125"/>
                </a:cubicBezTo>
                <a:cubicBezTo>
                  <a:pt x="3570" y="234950"/>
                  <a:pt x="3570" y="234950"/>
                  <a:pt x="3570" y="234950"/>
                </a:cubicBezTo>
                <a:cubicBezTo>
                  <a:pt x="-5952" y="206375"/>
                  <a:pt x="3570" y="177800"/>
                  <a:pt x="32134" y="161925"/>
                </a:cubicBezTo>
                <a:cubicBezTo>
                  <a:pt x="311432" y="0"/>
                  <a:pt x="311432" y="0"/>
                  <a:pt x="311432" y="0"/>
                </a:cubicBezTo>
                <a:close/>
              </a:path>
            </a:pathLst>
          </a:custGeom>
          <a:gradFill>
            <a:gsLst>
              <a:gs pos="0">
                <a:srgbClr val="425C90"/>
              </a:gs>
              <a:gs pos="80000">
                <a:srgbClr val="425C90"/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30" name="Freeform 21"/>
          <p:cNvSpPr>
            <a:spLocks/>
          </p:cNvSpPr>
          <p:nvPr userDrawn="1"/>
        </p:nvSpPr>
        <p:spPr bwMode="auto">
          <a:xfrm>
            <a:off x="495301" y="1831493"/>
            <a:ext cx="317500" cy="282575"/>
          </a:xfrm>
          <a:custGeom>
            <a:avLst/>
            <a:gdLst>
              <a:gd name="T0" fmla="*/ 100 w 100"/>
              <a:gd name="T1" fmla="*/ 0 h 89"/>
              <a:gd name="T2" fmla="*/ 100 w 100"/>
              <a:gd name="T3" fmla="*/ 89 h 89"/>
              <a:gd name="T4" fmla="*/ 23 w 100"/>
              <a:gd name="T5" fmla="*/ 89 h 89"/>
              <a:gd name="T6" fmla="*/ 3 w 100"/>
              <a:gd name="T7" fmla="*/ 75 h 89"/>
              <a:gd name="T8" fmla="*/ 3 w 100"/>
              <a:gd name="T9" fmla="*/ 74 h 89"/>
              <a:gd name="T10" fmla="*/ 12 w 100"/>
              <a:gd name="T11" fmla="*/ 51 h 89"/>
              <a:gd name="T12" fmla="*/ 100 w 100"/>
              <a:gd name="T1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89">
                <a:moveTo>
                  <a:pt x="100" y="0"/>
                </a:moveTo>
                <a:cubicBezTo>
                  <a:pt x="100" y="89"/>
                  <a:pt x="100" y="89"/>
                  <a:pt x="100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12" y="89"/>
                  <a:pt x="5" y="83"/>
                  <a:pt x="3" y="75"/>
                </a:cubicBezTo>
                <a:cubicBezTo>
                  <a:pt x="3" y="74"/>
                  <a:pt x="3" y="74"/>
                  <a:pt x="3" y="74"/>
                </a:cubicBezTo>
                <a:cubicBezTo>
                  <a:pt x="0" y="65"/>
                  <a:pt x="3" y="56"/>
                  <a:pt x="12" y="51"/>
                </a:cubicBezTo>
                <a:lnTo>
                  <a:pt x="100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2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36" name="Freeform 22"/>
          <p:cNvSpPr>
            <a:spLocks/>
          </p:cNvSpPr>
          <p:nvPr userDrawn="1"/>
        </p:nvSpPr>
        <p:spPr bwMode="auto">
          <a:xfrm>
            <a:off x="495301" y="1831491"/>
            <a:ext cx="885825" cy="234950"/>
          </a:xfrm>
          <a:custGeom>
            <a:avLst/>
            <a:gdLst>
              <a:gd name="T0" fmla="*/ 279 w 279"/>
              <a:gd name="T1" fmla="*/ 0 h 74"/>
              <a:gd name="T2" fmla="*/ 3 w 279"/>
              <a:gd name="T3" fmla="*/ 74 h 74"/>
              <a:gd name="T4" fmla="*/ 12 w 279"/>
              <a:gd name="T5" fmla="*/ 51 h 74"/>
              <a:gd name="T6" fmla="*/ 100 w 279"/>
              <a:gd name="T7" fmla="*/ 0 h 74"/>
              <a:gd name="T8" fmla="*/ 279 w 279"/>
              <a:gd name="T9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74">
                <a:moveTo>
                  <a:pt x="279" y="0"/>
                </a:moveTo>
                <a:cubicBezTo>
                  <a:pt x="3" y="74"/>
                  <a:pt x="3" y="74"/>
                  <a:pt x="3" y="74"/>
                </a:cubicBezTo>
                <a:cubicBezTo>
                  <a:pt x="0" y="65"/>
                  <a:pt x="3" y="56"/>
                  <a:pt x="12" y="51"/>
                </a:cubicBezTo>
                <a:cubicBezTo>
                  <a:pt x="100" y="0"/>
                  <a:pt x="100" y="0"/>
                  <a:pt x="100" y="0"/>
                </a:cubicBezTo>
                <a:lnTo>
                  <a:pt x="279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37" name="Freeform 23"/>
          <p:cNvSpPr>
            <a:spLocks/>
          </p:cNvSpPr>
          <p:nvPr userDrawn="1"/>
        </p:nvSpPr>
        <p:spPr bwMode="auto">
          <a:xfrm>
            <a:off x="431802" y="1552091"/>
            <a:ext cx="688975" cy="514350"/>
          </a:xfrm>
          <a:custGeom>
            <a:avLst/>
            <a:gdLst>
              <a:gd name="T0" fmla="*/ 205 w 217"/>
              <a:gd name="T1" fmla="*/ 39 h 162"/>
              <a:gd name="T2" fmla="*/ 197 w 217"/>
              <a:gd name="T3" fmla="*/ 43 h 162"/>
              <a:gd name="T4" fmla="*/ 32 w 217"/>
              <a:gd name="T5" fmla="*/ 139 h 162"/>
              <a:gd name="T6" fmla="*/ 32 w 217"/>
              <a:gd name="T7" fmla="*/ 139 h 162"/>
              <a:gd name="T8" fmla="*/ 23 w 217"/>
              <a:gd name="T9" fmla="*/ 162 h 162"/>
              <a:gd name="T10" fmla="*/ 19 w 217"/>
              <a:gd name="T11" fmla="*/ 147 h 162"/>
              <a:gd name="T12" fmla="*/ 2 w 217"/>
              <a:gd name="T13" fmla="*/ 83 h 162"/>
              <a:gd name="T14" fmla="*/ 0 w 217"/>
              <a:gd name="T15" fmla="*/ 75 h 162"/>
              <a:gd name="T16" fmla="*/ 18 w 217"/>
              <a:gd name="T17" fmla="*/ 43 h 162"/>
              <a:gd name="T18" fmla="*/ 93 w 217"/>
              <a:gd name="T19" fmla="*/ 0 h 162"/>
              <a:gd name="T20" fmla="*/ 195 w 217"/>
              <a:gd name="T21" fmla="*/ 0 h 162"/>
              <a:gd name="T22" fmla="*/ 214 w 217"/>
              <a:gd name="T23" fmla="*/ 15 h 162"/>
              <a:gd name="T24" fmla="*/ 215 w 217"/>
              <a:gd name="T25" fmla="*/ 16 h 162"/>
              <a:gd name="T26" fmla="*/ 205 w 217"/>
              <a:gd name="T27" fmla="*/ 3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7" h="162">
                <a:moveTo>
                  <a:pt x="205" y="39"/>
                </a:moveTo>
                <a:cubicBezTo>
                  <a:pt x="197" y="43"/>
                  <a:pt x="197" y="43"/>
                  <a:pt x="197" y="43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23" y="144"/>
                  <a:pt x="20" y="153"/>
                  <a:pt x="23" y="162"/>
                </a:cubicBezTo>
                <a:cubicBezTo>
                  <a:pt x="19" y="147"/>
                  <a:pt x="19" y="147"/>
                  <a:pt x="19" y="147"/>
                </a:cubicBezTo>
                <a:cubicBezTo>
                  <a:pt x="2" y="83"/>
                  <a:pt x="2" y="83"/>
                  <a:pt x="2" y="83"/>
                </a:cubicBezTo>
                <a:cubicBezTo>
                  <a:pt x="1" y="80"/>
                  <a:pt x="0" y="78"/>
                  <a:pt x="0" y="75"/>
                </a:cubicBezTo>
                <a:cubicBezTo>
                  <a:pt x="0" y="62"/>
                  <a:pt x="7" y="50"/>
                  <a:pt x="18" y="43"/>
                </a:cubicBezTo>
                <a:cubicBezTo>
                  <a:pt x="93" y="0"/>
                  <a:pt x="93" y="0"/>
                  <a:pt x="93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205" y="0"/>
                  <a:pt x="212" y="7"/>
                  <a:pt x="214" y="15"/>
                </a:cubicBezTo>
                <a:cubicBezTo>
                  <a:pt x="215" y="16"/>
                  <a:pt x="215" y="16"/>
                  <a:pt x="215" y="16"/>
                </a:cubicBezTo>
                <a:cubicBezTo>
                  <a:pt x="217" y="24"/>
                  <a:pt x="214" y="34"/>
                  <a:pt x="205" y="3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39" name="Freeform 24"/>
          <p:cNvSpPr>
            <a:spLocks/>
          </p:cNvSpPr>
          <p:nvPr userDrawn="1"/>
        </p:nvSpPr>
        <p:spPr bwMode="auto">
          <a:xfrm>
            <a:off x="0" y="1269516"/>
            <a:ext cx="1111251" cy="330200"/>
          </a:xfrm>
          <a:custGeom>
            <a:avLst/>
            <a:gdLst>
              <a:gd name="T0" fmla="*/ 350 w 350"/>
              <a:gd name="T1" fmla="*/ 104 h 104"/>
              <a:gd name="T2" fmla="*/ 331 w 350"/>
              <a:gd name="T3" fmla="*/ 89 h 104"/>
              <a:gd name="T4" fmla="*/ 0 w 350"/>
              <a:gd name="T5" fmla="*/ 89 h 104"/>
              <a:gd name="T6" fmla="*/ 0 w 350"/>
              <a:gd name="T7" fmla="*/ 0 h 104"/>
              <a:gd name="T8" fmla="*/ 295 w 350"/>
              <a:gd name="T9" fmla="*/ 0 h 104"/>
              <a:gd name="T10" fmla="*/ 329 w 350"/>
              <a:gd name="T11" fmla="*/ 26 h 104"/>
              <a:gd name="T12" fmla="*/ 346 w 350"/>
              <a:gd name="T13" fmla="*/ 89 h 104"/>
              <a:gd name="T14" fmla="*/ 350 w 350"/>
              <a:gd name="T1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0" h="104">
                <a:moveTo>
                  <a:pt x="350" y="104"/>
                </a:moveTo>
                <a:cubicBezTo>
                  <a:pt x="348" y="96"/>
                  <a:pt x="341" y="89"/>
                  <a:pt x="331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0"/>
                  <a:pt x="0" y="0"/>
                  <a:pt x="0" y="0"/>
                </a:cubicBezTo>
                <a:cubicBezTo>
                  <a:pt x="295" y="0"/>
                  <a:pt x="295" y="0"/>
                  <a:pt x="295" y="0"/>
                </a:cubicBezTo>
                <a:cubicBezTo>
                  <a:pt x="311" y="0"/>
                  <a:pt x="325" y="11"/>
                  <a:pt x="329" y="26"/>
                </a:cubicBezTo>
                <a:cubicBezTo>
                  <a:pt x="346" y="89"/>
                  <a:pt x="346" y="89"/>
                  <a:pt x="346" y="89"/>
                </a:cubicBezTo>
                <a:lnTo>
                  <a:pt x="350" y="10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sp>
        <p:nvSpPr>
          <p:cNvPr id="40" name="Freeform 25"/>
          <p:cNvSpPr>
            <a:spLocks/>
          </p:cNvSpPr>
          <p:nvPr userDrawn="1"/>
        </p:nvSpPr>
        <p:spPr bwMode="auto">
          <a:xfrm>
            <a:off x="431801" y="1552093"/>
            <a:ext cx="682625" cy="231775"/>
          </a:xfrm>
          <a:custGeom>
            <a:avLst/>
            <a:gdLst>
              <a:gd name="T0" fmla="*/ 215 w 215"/>
              <a:gd name="T1" fmla="*/ 16 h 73"/>
              <a:gd name="T2" fmla="*/ 0 w 215"/>
              <a:gd name="T3" fmla="*/ 73 h 73"/>
              <a:gd name="T4" fmla="*/ 18 w 215"/>
              <a:gd name="T5" fmla="*/ 43 h 73"/>
              <a:gd name="T6" fmla="*/ 93 w 215"/>
              <a:gd name="T7" fmla="*/ 0 h 73"/>
              <a:gd name="T8" fmla="*/ 195 w 215"/>
              <a:gd name="T9" fmla="*/ 0 h 73"/>
              <a:gd name="T10" fmla="*/ 214 w 215"/>
              <a:gd name="T11" fmla="*/ 15 h 73"/>
              <a:gd name="T12" fmla="*/ 215 w 215"/>
              <a:gd name="T13" fmla="*/ 1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5" h="73">
                <a:moveTo>
                  <a:pt x="215" y="16"/>
                </a:moveTo>
                <a:cubicBezTo>
                  <a:pt x="0" y="73"/>
                  <a:pt x="0" y="73"/>
                  <a:pt x="0" y="73"/>
                </a:cubicBezTo>
                <a:cubicBezTo>
                  <a:pt x="1" y="61"/>
                  <a:pt x="7" y="50"/>
                  <a:pt x="18" y="43"/>
                </a:cubicBezTo>
                <a:cubicBezTo>
                  <a:pt x="93" y="0"/>
                  <a:pt x="93" y="0"/>
                  <a:pt x="93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205" y="0"/>
                  <a:pt x="212" y="7"/>
                  <a:pt x="214" y="15"/>
                </a:cubicBezTo>
                <a:lnTo>
                  <a:pt x="215" y="16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14672"/>
              </a:solidFill>
              <a:effectLst/>
              <a:uLnTx/>
              <a:uFillTx/>
            </a:endParaRP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844913" y="1972779"/>
            <a:ext cx="10347089" cy="0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0" scaled="0"/>
            </a:gra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7731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120" userDrawn="1">
          <p15:clr>
            <a:srgbClr val="FBAE40"/>
          </p15:clr>
        </p15:guide>
        <p15:guide id="2" pos="1008" userDrawn="1">
          <p15:clr>
            <a:srgbClr val="FBAE40"/>
          </p15:clr>
        </p15:guide>
        <p15:guide id="3" pos="9232" userDrawn="1">
          <p15:clr>
            <a:srgbClr val="FBAE40"/>
          </p15:clr>
        </p15:guide>
        <p15:guide id="4" orient="horz" pos="57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/>
          </p:cNvSpPr>
          <p:nvPr/>
        </p:nvSpPr>
        <p:spPr>
          <a:xfrm>
            <a:off x="180977" y="180975"/>
            <a:ext cx="11818313" cy="6496050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919" y="1778356"/>
            <a:ext cx="10562167" cy="1664224"/>
          </a:xfrm>
        </p:spPr>
        <p:txBody>
          <a:bodyPr anchor="b"/>
          <a:lstStyle>
            <a:lvl1pPr algn="ctr">
              <a:lnSpc>
                <a:spcPts val="3225"/>
              </a:lnSpc>
              <a:defRPr sz="27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Section Break Title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2344849" y="3639495"/>
            <a:ext cx="8380303" cy="1810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 userDrawn="1"/>
        </p:nvGrpSpPr>
        <p:grpSpPr>
          <a:xfrm>
            <a:off x="-11736" y="-85"/>
            <a:ext cx="3421063" cy="2041525"/>
            <a:chOff x="1588" y="0"/>
            <a:chExt cx="3421063" cy="2041525"/>
          </a:xfrm>
        </p:grpSpPr>
        <p:sp>
          <p:nvSpPr>
            <p:cNvPr id="47" name="Freeform 30"/>
            <p:cNvSpPr>
              <a:spLocks/>
            </p:cNvSpPr>
            <p:nvPr userDrawn="1"/>
          </p:nvSpPr>
          <p:spPr bwMode="auto">
            <a:xfrm>
              <a:off x="1211263" y="0"/>
              <a:ext cx="2211388" cy="2041525"/>
            </a:xfrm>
            <a:custGeom>
              <a:avLst/>
              <a:gdLst>
                <a:gd name="T0" fmla="*/ 697 w 697"/>
                <a:gd name="T1" fmla="*/ 0 h 643"/>
                <a:gd name="T2" fmla="*/ 67 w 697"/>
                <a:gd name="T3" fmla="*/ 630 h 643"/>
                <a:gd name="T4" fmla="*/ 23 w 697"/>
                <a:gd name="T5" fmla="*/ 636 h 643"/>
                <a:gd name="T6" fmla="*/ 22 w 697"/>
                <a:gd name="T7" fmla="*/ 635 h 643"/>
                <a:gd name="T8" fmla="*/ 5 w 697"/>
                <a:gd name="T9" fmla="*/ 594 h 643"/>
                <a:gd name="T10" fmla="*/ 52 w 697"/>
                <a:gd name="T11" fmla="*/ 417 h 643"/>
                <a:gd name="T12" fmla="*/ 278 w 697"/>
                <a:gd name="T13" fmla="*/ 192 h 643"/>
                <a:gd name="T14" fmla="*/ 278 w 697"/>
                <a:gd name="T15" fmla="*/ 191 h 643"/>
                <a:gd name="T16" fmla="*/ 470 w 697"/>
                <a:gd name="T17" fmla="*/ 0 h 643"/>
                <a:gd name="T18" fmla="*/ 697 w 697"/>
                <a:gd name="T1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7" h="643">
                  <a:moveTo>
                    <a:pt x="697" y="0"/>
                  </a:moveTo>
                  <a:cubicBezTo>
                    <a:pt x="67" y="630"/>
                    <a:pt x="67" y="630"/>
                    <a:pt x="67" y="630"/>
                  </a:cubicBezTo>
                  <a:cubicBezTo>
                    <a:pt x="54" y="643"/>
                    <a:pt x="37" y="643"/>
                    <a:pt x="23" y="636"/>
                  </a:cubicBezTo>
                  <a:cubicBezTo>
                    <a:pt x="22" y="635"/>
                    <a:pt x="22" y="635"/>
                    <a:pt x="22" y="635"/>
                  </a:cubicBezTo>
                  <a:cubicBezTo>
                    <a:pt x="9" y="627"/>
                    <a:pt x="0" y="612"/>
                    <a:pt x="5" y="594"/>
                  </a:cubicBezTo>
                  <a:cubicBezTo>
                    <a:pt x="52" y="417"/>
                    <a:pt x="52" y="417"/>
                    <a:pt x="52" y="417"/>
                  </a:cubicBezTo>
                  <a:cubicBezTo>
                    <a:pt x="278" y="192"/>
                    <a:pt x="278" y="192"/>
                    <a:pt x="278" y="192"/>
                  </a:cubicBezTo>
                  <a:cubicBezTo>
                    <a:pt x="278" y="191"/>
                    <a:pt x="278" y="191"/>
                    <a:pt x="278" y="191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31"/>
            <p:cNvSpPr>
              <a:spLocks/>
            </p:cNvSpPr>
            <p:nvPr userDrawn="1"/>
          </p:nvSpPr>
          <p:spPr bwMode="auto">
            <a:xfrm>
              <a:off x="1211263" y="1323975"/>
              <a:ext cx="527050" cy="717550"/>
            </a:xfrm>
            <a:custGeom>
              <a:avLst/>
              <a:gdLst>
                <a:gd name="T0" fmla="*/ 52 w 166"/>
                <a:gd name="T1" fmla="*/ 0 h 226"/>
                <a:gd name="T2" fmla="*/ 166 w 166"/>
                <a:gd name="T3" fmla="*/ 114 h 226"/>
                <a:gd name="T4" fmla="*/ 67 w 166"/>
                <a:gd name="T5" fmla="*/ 213 h 226"/>
                <a:gd name="T6" fmla="*/ 23 w 166"/>
                <a:gd name="T7" fmla="*/ 219 h 226"/>
                <a:gd name="T8" fmla="*/ 22 w 166"/>
                <a:gd name="T9" fmla="*/ 218 h 226"/>
                <a:gd name="T10" fmla="*/ 5 w 166"/>
                <a:gd name="T11" fmla="*/ 177 h 226"/>
                <a:gd name="T12" fmla="*/ 52 w 16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52" y="0"/>
                  </a:moveTo>
                  <a:cubicBezTo>
                    <a:pt x="166" y="114"/>
                    <a:pt x="166" y="114"/>
                    <a:pt x="166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7" y="226"/>
                    <a:pt x="23" y="219"/>
                  </a:cubicBezTo>
                  <a:cubicBezTo>
                    <a:pt x="22" y="218"/>
                    <a:pt x="22" y="218"/>
                    <a:pt x="22" y="218"/>
                  </a:cubicBezTo>
                  <a:cubicBezTo>
                    <a:pt x="9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32"/>
            <p:cNvSpPr>
              <a:spLocks/>
            </p:cNvSpPr>
            <p:nvPr userDrawn="1"/>
          </p:nvSpPr>
          <p:spPr bwMode="auto">
            <a:xfrm>
              <a:off x="1211263" y="606425"/>
              <a:ext cx="882650" cy="1409700"/>
            </a:xfrm>
            <a:custGeom>
              <a:avLst/>
              <a:gdLst>
                <a:gd name="T0" fmla="*/ 278 w 278"/>
                <a:gd name="T1" fmla="*/ 0 h 444"/>
                <a:gd name="T2" fmla="*/ 22 w 278"/>
                <a:gd name="T3" fmla="*/ 444 h 444"/>
                <a:gd name="T4" fmla="*/ 5 w 278"/>
                <a:gd name="T5" fmla="*/ 403 h 444"/>
                <a:gd name="T6" fmla="*/ 52 w 278"/>
                <a:gd name="T7" fmla="*/ 226 h 444"/>
                <a:gd name="T8" fmla="*/ 278 w 278"/>
                <a:gd name="T9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278" y="0"/>
                  </a:moveTo>
                  <a:cubicBezTo>
                    <a:pt x="22" y="444"/>
                    <a:pt x="22" y="444"/>
                    <a:pt x="22" y="444"/>
                  </a:cubicBezTo>
                  <a:cubicBezTo>
                    <a:pt x="9" y="436"/>
                    <a:pt x="0" y="421"/>
                    <a:pt x="5" y="403"/>
                  </a:cubicBezTo>
                  <a:cubicBezTo>
                    <a:pt x="52" y="226"/>
                    <a:pt x="52" y="226"/>
                    <a:pt x="52" y="226"/>
                  </a:cubicBezTo>
                  <a:lnTo>
                    <a:pt x="278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33"/>
            <p:cNvSpPr>
              <a:spLocks/>
            </p:cNvSpPr>
            <p:nvPr userDrawn="1"/>
          </p:nvSpPr>
          <p:spPr bwMode="auto">
            <a:xfrm>
              <a:off x="766763" y="631825"/>
              <a:ext cx="768350" cy="1384300"/>
            </a:xfrm>
            <a:custGeom>
              <a:avLst/>
              <a:gdLst>
                <a:gd name="T0" fmla="*/ 237 w 242"/>
                <a:gd name="T1" fmla="*/ 49 h 436"/>
                <a:gd name="T2" fmla="*/ 233 w 242"/>
                <a:gd name="T3" fmla="*/ 65 h 436"/>
                <a:gd name="T4" fmla="*/ 145 w 242"/>
                <a:gd name="T5" fmla="*/ 395 h 436"/>
                <a:gd name="T6" fmla="*/ 145 w 242"/>
                <a:gd name="T7" fmla="*/ 395 h 436"/>
                <a:gd name="T8" fmla="*/ 162 w 242"/>
                <a:gd name="T9" fmla="*/ 436 h 436"/>
                <a:gd name="T10" fmla="*/ 138 w 242"/>
                <a:gd name="T11" fmla="*/ 422 h 436"/>
                <a:gd name="T12" fmla="*/ 36 w 242"/>
                <a:gd name="T13" fmla="*/ 364 h 436"/>
                <a:gd name="T14" fmla="*/ 23 w 242"/>
                <a:gd name="T15" fmla="*/ 354 h 436"/>
                <a:gd name="T16" fmla="*/ 6 w 242"/>
                <a:gd name="T17" fmla="*/ 292 h 436"/>
                <a:gd name="T18" fmla="*/ 46 w 242"/>
                <a:gd name="T19" fmla="*/ 143 h 436"/>
                <a:gd name="T20" fmla="*/ 175 w 242"/>
                <a:gd name="T21" fmla="*/ 13 h 436"/>
                <a:gd name="T22" fmla="*/ 220 w 242"/>
                <a:gd name="T23" fmla="*/ 7 h 436"/>
                <a:gd name="T24" fmla="*/ 221 w 242"/>
                <a:gd name="T25" fmla="*/ 8 h 436"/>
                <a:gd name="T26" fmla="*/ 237 w 242"/>
                <a:gd name="T27" fmla="*/ 49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237" y="49"/>
                  </a:moveTo>
                  <a:cubicBezTo>
                    <a:pt x="233" y="65"/>
                    <a:pt x="233" y="65"/>
                    <a:pt x="233" y="6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0" y="413"/>
                    <a:pt x="149" y="428"/>
                    <a:pt x="162" y="436"/>
                  </a:cubicBezTo>
                  <a:cubicBezTo>
                    <a:pt x="138" y="422"/>
                    <a:pt x="138" y="422"/>
                    <a:pt x="138" y="422"/>
                  </a:cubicBezTo>
                  <a:cubicBezTo>
                    <a:pt x="36" y="364"/>
                    <a:pt x="36" y="364"/>
                    <a:pt x="36" y="364"/>
                  </a:cubicBezTo>
                  <a:cubicBezTo>
                    <a:pt x="31" y="361"/>
                    <a:pt x="27" y="358"/>
                    <a:pt x="23" y="354"/>
                  </a:cubicBezTo>
                  <a:cubicBezTo>
                    <a:pt x="7" y="338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cubicBezTo>
                    <a:pt x="221" y="8"/>
                    <a:pt x="221" y="8"/>
                    <a:pt x="221" y="8"/>
                  </a:cubicBezTo>
                  <a:cubicBezTo>
                    <a:pt x="234" y="16"/>
                    <a:pt x="242" y="32"/>
                    <a:pt x="237" y="4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34"/>
            <p:cNvSpPr>
              <a:spLocks/>
            </p:cNvSpPr>
            <p:nvPr userDrawn="1"/>
          </p:nvSpPr>
          <p:spPr bwMode="auto">
            <a:xfrm>
              <a:off x="1588" y="377825"/>
              <a:ext cx="1463675" cy="1619250"/>
            </a:xfrm>
            <a:custGeom>
              <a:avLst/>
              <a:gdLst>
                <a:gd name="T0" fmla="*/ 461 w 461"/>
                <a:gd name="T1" fmla="*/ 87 h 510"/>
                <a:gd name="T2" fmla="*/ 456 w 461"/>
                <a:gd name="T3" fmla="*/ 85 h 510"/>
                <a:gd name="T4" fmla="*/ 452 w 461"/>
                <a:gd name="T5" fmla="*/ 84 h 510"/>
                <a:gd name="T6" fmla="*/ 452 w 461"/>
                <a:gd name="T7" fmla="*/ 84 h 510"/>
                <a:gd name="T8" fmla="*/ 451 w 461"/>
                <a:gd name="T9" fmla="*/ 83 h 510"/>
                <a:gd name="T10" fmla="*/ 450 w 461"/>
                <a:gd name="T11" fmla="*/ 83 h 510"/>
                <a:gd name="T12" fmla="*/ 449 w 461"/>
                <a:gd name="T13" fmla="*/ 83 h 510"/>
                <a:gd name="T14" fmla="*/ 447 w 461"/>
                <a:gd name="T15" fmla="*/ 83 h 510"/>
                <a:gd name="T16" fmla="*/ 445 w 461"/>
                <a:gd name="T17" fmla="*/ 83 h 510"/>
                <a:gd name="T18" fmla="*/ 427 w 461"/>
                <a:gd name="T19" fmla="*/ 86 h 510"/>
                <a:gd name="T20" fmla="*/ 426 w 461"/>
                <a:gd name="T21" fmla="*/ 87 h 510"/>
                <a:gd name="T22" fmla="*/ 426 w 461"/>
                <a:gd name="T23" fmla="*/ 87 h 510"/>
                <a:gd name="T24" fmla="*/ 424 w 461"/>
                <a:gd name="T25" fmla="*/ 87 h 510"/>
                <a:gd name="T26" fmla="*/ 422 w 461"/>
                <a:gd name="T27" fmla="*/ 89 h 510"/>
                <a:gd name="T28" fmla="*/ 418 w 461"/>
                <a:gd name="T29" fmla="*/ 92 h 510"/>
                <a:gd name="T30" fmla="*/ 418 w 461"/>
                <a:gd name="T31" fmla="*/ 92 h 510"/>
                <a:gd name="T32" fmla="*/ 416 w 461"/>
                <a:gd name="T33" fmla="*/ 93 h 510"/>
                <a:gd name="T34" fmla="*/ 318 w 461"/>
                <a:gd name="T35" fmla="*/ 192 h 510"/>
                <a:gd name="T36" fmla="*/ 287 w 461"/>
                <a:gd name="T37" fmla="*/ 223 h 510"/>
                <a:gd name="T38" fmla="*/ 287 w 461"/>
                <a:gd name="T39" fmla="*/ 223 h 510"/>
                <a:gd name="T40" fmla="*/ 0 w 461"/>
                <a:gd name="T41" fmla="*/ 510 h 510"/>
                <a:gd name="T42" fmla="*/ 0 w 461"/>
                <a:gd name="T43" fmla="*/ 283 h 510"/>
                <a:gd name="T44" fmla="*/ 258 w 461"/>
                <a:gd name="T45" fmla="*/ 25 h 510"/>
                <a:gd name="T46" fmla="*/ 335 w 461"/>
                <a:gd name="T47" fmla="*/ 15 h 510"/>
                <a:gd name="T48" fmla="*/ 436 w 461"/>
                <a:gd name="T49" fmla="*/ 73 h 510"/>
                <a:gd name="T50" fmla="*/ 459 w 461"/>
                <a:gd name="T51" fmla="*/ 87 h 510"/>
                <a:gd name="T52" fmla="*/ 460 w 461"/>
                <a:gd name="T53" fmla="*/ 87 h 510"/>
                <a:gd name="T54" fmla="*/ 461 w 461"/>
                <a:gd name="T55" fmla="*/ 8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1" h="510">
                  <a:moveTo>
                    <a:pt x="461" y="87"/>
                  </a:moveTo>
                  <a:cubicBezTo>
                    <a:pt x="459" y="87"/>
                    <a:pt x="458" y="86"/>
                    <a:pt x="456" y="85"/>
                  </a:cubicBezTo>
                  <a:cubicBezTo>
                    <a:pt x="455" y="85"/>
                    <a:pt x="453" y="84"/>
                    <a:pt x="452" y="84"/>
                  </a:cubicBezTo>
                  <a:cubicBezTo>
                    <a:pt x="452" y="84"/>
                    <a:pt x="452" y="84"/>
                    <a:pt x="452" y="84"/>
                  </a:cubicBezTo>
                  <a:cubicBezTo>
                    <a:pt x="451" y="84"/>
                    <a:pt x="451" y="83"/>
                    <a:pt x="451" y="83"/>
                  </a:cubicBezTo>
                  <a:cubicBezTo>
                    <a:pt x="450" y="83"/>
                    <a:pt x="450" y="83"/>
                    <a:pt x="450" y="83"/>
                  </a:cubicBezTo>
                  <a:cubicBezTo>
                    <a:pt x="450" y="83"/>
                    <a:pt x="450" y="83"/>
                    <a:pt x="449" y="83"/>
                  </a:cubicBezTo>
                  <a:cubicBezTo>
                    <a:pt x="449" y="83"/>
                    <a:pt x="448" y="83"/>
                    <a:pt x="447" y="83"/>
                  </a:cubicBezTo>
                  <a:cubicBezTo>
                    <a:pt x="446" y="83"/>
                    <a:pt x="446" y="83"/>
                    <a:pt x="445" y="83"/>
                  </a:cubicBezTo>
                  <a:cubicBezTo>
                    <a:pt x="439" y="82"/>
                    <a:pt x="433" y="83"/>
                    <a:pt x="427" y="86"/>
                  </a:cubicBezTo>
                  <a:cubicBezTo>
                    <a:pt x="426" y="86"/>
                    <a:pt x="426" y="86"/>
                    <a:pt x="426" y="87"/>
                  </a:cubicBezTo>
                  <a:cubicBezTo>
                    <a:pt x="426" y="87"/>
                    <a:pt x="426" y="87"/>
                    <a:pt x="426" y="87"/>
                  </a:cubicBezTo>
                  <a:cubicBezTo>
                    <a:pt x="425" y="87"/>
                    <a:pt x="424" y="87"/>
                    <a:pt x="424" y="87"/>
                  </a:cubicBezTo>
                  <a:cubicBezTo>
                    <a:pt x="423" y="88"/>
                    <a:pt x="422" y="88"/>
                    <a:pt x="422" y="89"/>
                  </a:cubicBezTo>
                  <a:cubicBezTo>
                    <a:pt x="420" y="90"/>
                    <a:pt x="419" y="91"/>
                    <a:pt x="418" y="92"/>
                  </a:cubicBezTo>
                  <a:cubicBezTo>
                    <a:pt x="418" y="92"/>
                    <a:pt x="418" y="92"/>
                    <a:pt x="418" y="92"/>
                  </a:cubicBezTo>
                  <a:cubicBezTo>
                    <a:pt x="417" y="93"/>
                    <a:pt x="417" y="93"/>
                    <a:pt x="416" y="93"/>
                  </a:cubicBezTo>
                  <a:cubicBezTo>
                    <a:pt x="318" y="192"/>
                    <a:pt x="318" y="192"/>
                    <a:pt x="318" y="192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78" y="4"/>
                    <a:pt x="310" y="0"/>
                    <a:pt x="335" y="15"/>
                  </a:cubicBezTo>
                  <a:cubicBezTo>
                    <a:pt x="436" y="73"/>
                    <a:pt x="436" y="73"/>
                    <a:pt x="436" y="73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60" y="87"/>
                    <a:pt x="460" y="87"/>
                    <a:pt x="460" y="87"/>
                  </a:cubicBezTo>
                  <a:lnTo>
                    <a:pt x="461" y="8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5"/>
            <p:cNvSpPr>
              <a:spLocks/>
            </p:cNvSpPr>
            <p:nvPr userDrawn="1"/>
          </p:nvSpPr>
          <p:spPr bwMode="auto">
            <a:xfrm>
              <a:off x="1011238" y="631825"/>
              <a:ext cx="523875" cy="717550"/>
            </a:xfrm>
            <a:custGeom>
              <a:avLst/>
              <a:gdLst>
                <a:gd name="T0" fmla="*/ 113 w 165"/>
                <a:gd name="T1" fmla="*/ 226 h 226"/>
                <a:gd name="T2" fmla="*/ 0 w 165"/>
                <a:gd name="T3" fmla="*/ 112 h 226"/>
                <a:gd name="T4" fmla="*/ 98 w 165"/>
                <a:gd name="T5" fmla="*/ 13 h 226"/>
                <a:gd name="T6" fmla="*/ 142 w 165"/>
                <a:gd name="T7" fmla="*/ 7 h 226"/>
                <a:gd name="T8" fmla="*/ 144 w 165"/>
                <a:gd name="T9" fmla="*/ 8 h 226"/>
                <a:gd name="T10" fmla="*/ 160 w 165"/>
                <a:gd name="T11" fmla="*/ 49 h 226"/>
                <a:gd name="T12" fmla="*/ 113 w 165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113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111" y="0"/>
                    <a:pt x="129" y="0"/>
                    <a:pt x="142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5" y="31"/>
                    <a:pt x="160" y="49"/>
                  </a:cubicBezTo>
                  <a:lnTo>
                    <a:pt x="113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6"/>
            <p:cNvSpPr>
              <a:spLocks/>
            </p:cNvSpPr>
            <p:nvPr userDrawn="1"/>
          </p:nvSpPr>
          <p:spPr bwMode="auto">
            <a:xfrm>
              <a:off x="766763" y="631825"/>
              <a:ext cx="701675" cy="1117600"/>
            </a:xfrm>
            <a:custGeom>
              <a:avLst/>
              <a:gdLst>
                <a:gd name="T0" fmla="*/ 221 w 221"/>
                <a:gd name="T1" fmla="*/ 8 h 352"/>
                <a:gd name="T2" fmla="*/ 22 w 221"/>
                <a:gd name="T3" fmla="*/ 352 h 352"/>
                <a:gd name="T4" fmla="*/ 6 w 221"/>
                <a:gd name="T5" fmla="*/ 292 h 352"/>
                <a:gd name="T6" fmla="*/ 46 w 221"/>
                <a:gd name="T7" fmla="*/ 143 h 352"/>
                <a:gd name="T8" fmla="*/ 175 w 221"/>
                <a:gd name="T9" fmla="*/ 13 h 352"/>
                <a:gd name="T10" fmla="*/ 220 w 221"/>
                <a:gd name="T11" fmla="*/ 7 h 352"/>
                <a:gd name="T12" fmla="*/ 221 w 221"/>
                <a:gd name="T13" fmla="*/ 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221" y="8"/>
                  </a:moveTo>
                  <a:cubicBezTo>
                    <a:pt x="22" y="352"/>
                    <a:pt x="22" y="352"/>
                    <a:pt x="22" y="352"/>
                  </a:cubicBezTo>
                  <a:cubicBezTo>
                    <a:pt x="7" y="336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lnTo>
                    <a:pt x="221" y="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8770938" y="4811636"/>
            <a:ext cx="3421063" cy="2041525"/>
            <a:chOff x="5721351" y="4816475"/>
            <a:chExt cx="3421062" cy="2041525"/>
          </a:xfrm>
        </p:grpSpPr>
        <p:sp>
          <p:nvSpPr>
            <p:cNvPr id="63" name="Freeform 37"/>
            <p:cNvSpPr>
              <a:spLocks/>
            </p:cNvSpPr>
            <p:nvPr userDrawn="1"/>
          </p:nvSpPr>
          <p:spPr bwMode="auto">
            <a:xfrm>
              <a:off x="5721351" y="4816475"/>
              <a:ext cx="2211388" cy="2041525"/>
            </a:xfrm>
            <a:custGeom>
              <a:avLst/>
              <a:gdLst>
                <a:gd name="T0" fmla="*/ 692 w 697"/>
                <a:gd name="T1" fmla="*/ 49 h 643"/>
                <a:gd name="T2" fmla="*/ 645 w 697"/>
                <a:gd name="T3" fmla="*/ 226 h 643"/>
                <a:gd name="T4" fmla="*/ 419 w 697"/>
                <a:gd name="T5" fmla="*/ 451 h 643"/>
                <a:gd name="T6" fmla="*/ 419 w 697"/>
                <a:gd name="T7" fmla="*/ 452 h 643"/>
                <a:gd name="T8" fmla="*/ 227 w 697"/>
                <a:gd name="T9" fmla="*/ 643 h 643"/>
                <a:gd name="T10" fmla="*/ 0 w 697"/>
                <a:gd name="T11" fmla="*/ 643 h 643"/>
                <a:gd name="T12" fmla="*/ 531 w 697"/>
                <a:gd name="T13" fmla="*/ 112 h 643"/>
                <a:gd name="T14" fmla="*/ 630 w 697"/>
                <a:gd name="T15" fmla="*/ 13 h 643"/>
                <a:gd name="T16" fmla="*/ 674 w 697"/>
                <a:gd name="T17" fmla="*/ 7 h 643"/>
                <a:gd name="T18" fmla="*/ 675 w 697"/>
                <a:gd name="T19" fmla="*/ 8 h 643"/>
                <a:gd name="T20" fmla="*/ 692 w 697"/>
                <a:gd name="T21" fmla="*/ 49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643">
                  <a:moveTo>
                    <a:pt x="692" y="49"/>
                  </a:moveTo>
                  <a:cubicBezTo>
                    <a:pt x="645" y="226"/>
                    <a:pt x="645" y="226"/>
                    <a:pt x="645" y="226"/>
                  </a:cubicBezTo>
                  <a:cubicBezTo>
                    <a:pt x="419" y="451"/>
                    <a:pt x="419" y="451"/>
                    <a:pt x="419" y="451"/>
                  </a:cubicBezTo>
                  <a:cubicBezTo>
                    <a:pt x="419" y="452"/>
                    <a:pt x="419" y="452"/>
                    <a:pt x="419" y="452"/>
                  </a:cubicBezTo>
                  <a:cubicBezTo>
                    <a:pt x="227" y="643"/>
                    <a:pt x="227" y="643"/>
                    <a:pt x="227" y="643"/>
                  </a:cubicBezTo>
                  <a:cubicBezTo>
                    <a:pt x="0" y="643"/>
                    <a:pt x="0" y="643"/>
                    <a:pt x="0" y="643"/>
                  </a:cubicBezTo>
                  <a:cubicBezTo>
                    <a:pt x="531" y="112"/>
                    <a:pt x="531" y="112"/>
                    <a:pt x="531" y="112"/>
                  </a:cubicBezTo>
                  <a:cubicBezTo>
                    <a:pt x="630" y="13"/>
                    <a:pt x="630" y="13"/>
                    <a:pt x="630" y="13"/>
                  </a:cubicBezTo>
                  <a:cubicBezTo>
                    <a:pt x="643" y="0"/>
                    <a:pt x="660" y="0"/>
                    <a:pt x="674" y="7"/>
                  </a:cubicBezTo>
                  <a:cubicBezTo>
                    <a:pt x="675" y="8"/>
                    <a:pt x="675" y="8"/>
                    <a:pt x="675" y="8"/>
                  </a:cubicBezTo>
                  <a:cubicBezTo>
                    <a:pt x="688" y="16"/>
                    <a:pt x="697" y="31"/>
                    <a:pt x="692" y="49"/>
                  </a:cubicBez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38"/>
            <p:cNvSpPr>
              <a:spLocks/>
            </p:cNvSpPr>
            <p:nvPr userDrawn="1"/>
          </p:nvSpPr>
          <p:spPr bwMode="auto">
            <a:xfrm>
              <a:off x="7405688" y="4816475"/>
              <a:ext cx="527050" cy="717550"/>
            </a:xfrm>
            <a:custGeom>
              <a:avLst/>
              <a:gdLst>
                <a:gd name="T0" fmla="*/ 114 w 166"/>
                <a:gd name="T1" fmla="*/ 226 h 226"/>
                <a:gd name="T2" fmla="*/ 0 w 166"/>
                <a:gd name="T3" fmla="*/ 112 h 226"/>
                <a:gd name="T4" fmla="*/ 99 w 166"/>
                <a:gd name="T5" fmla="*/ 13 h 226"/>
                <a:gd name="T6" fmla="*/ 143 w 166"/>
                <a:gd name="T7" fmla="*/ 7 h 226"/>
                <a:gd name="T8" fmla="*/ 144 w 166"/>
                <a:gd name="T9" fmla="*/ 8 h 226"/>
                <a:gd name="T10" fmla="*/ 161 w 166"/>
                <a:gd name="T11" fmla="*/ 49 h 226"/>
                <a:gd name="T12" fmla="*/ 114 w 166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114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12" y="0"/>
                    <a:pt x="129" y="0"/>
                    <a:pt x="143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6" y="31"/>
                    <a:pt x="161" y="49"/>
                  </a:cubicBezTo>
                  <a:lnTo>
                    <a:pt x="114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39"/>
            <p:cNvSpPr>
              <a:spLocks/>
            </p:cNvSpPr>
            <p:nvPr userDrawn="1"/>
          </p:nvSpPr>
          <p:spPr bwMode="auto">
            <a:xfrm>
              <a:off x="7050088" y="4841875"/>
              <a:ext cx="882650" cy="1409700"/>
            </a:xfrm>
            <a:custGeom>
              <a:avLst/>
              <a:gdLst>
                <a:gd name="T0" fmla="*/ 0 w 278"/>
                <a:gd name="T1" fmla="*/ 444 h 444"/>
                <a:gd name="T2" fmla="*/ 256 w 278"/>
                <a:gd name="T3" fmla="*/ 0 h 444"/>
                <a:gd name="T4" fmla="*/ 273 w 278"/>
                <a:gd name="T5" fmla="*/ 41 h 444"/>
                <a:gd name="T6" fmla="*/ 226 w 278"/>
                <a:gd name="T7" fmla="*/ 218 h 444"/>
                <a:gd name="T8" fmla="*/ 0 w 278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0" y="444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69" y="8"/>
                    <a:pt x="278" y="23"/>
                    <a:pt x="273" y="41"/>
                  </a:cubicBezTo>
                  <a:cubicBezTo>
                    <a:pt x="226" y="218"/>
                    <a:pt x="226" y="218"/>
                    <a:pt x="226" y="218"/>
                  </a:cubicBezTo>
                  <a:lnTo>
                    <a:pt x="0" y="4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40"/>
            <p:cNvSpPr>
              <a:spLocks/>
            </p:cNvSpPr>
            <p:nvPr userDrawn="1"/>
          </p:nvSpPr>
          <p:spPr bwMode="auto">
            <a:xfrm>
              <a:off x="7608888" y="4841875"/>
              <a:ext cx="768350" cy="1384300"/>
            </a:xfrm>
            <a:custGeom>
              <a:avLst/>
              <a:gdLst>
                <a:gd name="T0" fmla="*/ 5 w 242"/>
                <a:gd name="T1" fmla="*/ 387 h 436"/>
                <a:gd name="T2" fmla="*/ 9 w 242"/>
                <a:gd name="T3" fmla="*/ 371 h 436"/>
                <a:gd name="T4" fmla="*/ 97 w 242"/>
                <a:gd name="T5" fmla="*/ 41 h 436"/>
                <a:gd name="T6" fmla="*/ 97 w 242"/>
                <a:gd name="T7" fmla="*/ 41 h 436"/>
                <a:gd name="T8" fmla="*/ 80 w 242"/>
                <a:gd name="T9" fmla="*/ 0 h 436"/>
                <a:gd name="T10" fmla="*/ 104 w 242"/>
                <a:gd name="T11" fmla="*/ 14 h 436"/>
                <a:gd name="T12" fmla="*/ 206 w 242"/>
                <a:gd name="T13" fmla="*/ 72 h 436"/>
                <a:gd name="T14" fmla="*/ 219 w 242"/>
                <a:gd name="T15" fmla="*/ 82 h 436"/>
                <a:gd name="T16" fmla="*/ 236 w 242"/>
                <a:gd name="T17" fmla="*/ 144 h 436"/>
                <a:gd name="T18" fmla="*/ 196 w 242"/>
                <a:gd name="T19" fmla="*/ 293 h 436"/>
                <a:gd name="T20" fmla="*/ 67 w 242"/>
                <a:gd name="T21" fmla="*/ 423 h 436"/>
                <a:gd name="T22" fmla="*/ 22 w 242"/>
                <a:gd name="T23" fmla="*/ 429 h 436"/>
                <a:gd name="T24" fmla="*/ 21 w 242"/>
                <a:gd name="T25" fmla="*/ 428 h 436"/>
                <a:gd name="T26" fmla="*/ 5 w 242"/>
                <a:gd name="T27" fmla="*/ 38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5" y="387"/>
                  </a:moveTo>
                  <a:cubicBezTo>
                    <a:pt x="9" y="371"/>
                    <a:pt x="9" y="371"/>
                    <a:pt x="9" y="37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102" y="23"/>
                    <a:pt x="93" y="8"/>
                    <a:pt x="80" y="0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211" y="75"/>
                    <a:pt x="215" y="78"/>
                    <a:pt x="219" y="82"/>
                  </a:cubicBezTo>
                  <a:cubicBezTo>
                    <a:pt x="235" y="98"/>
                    <a:pt x="242" y="122"/>
                    <a:pt x="236" y="144"/>
                  </a:cubicBezTo>
                  <a:cubicBezTo>
                    <a:pt x="196" y="293"/>
                    <a:pt x="196" y="293"/>
                    <a:pt x="196" y="293"/>
                  </a:cubicBezTo>
                  <a:cubicBezTo>
                    <a:pt x="67" y="423"/>
                    <a:pt x="67" y="423"/>
                    <a:pt x="67" y="423"/>
                  </a:cubicBezTo>
                  <a:cubicBezTo>
                    <a:pt x="53" y="436"/>
                    <a:pt x="36" y="436"/>
                    <a:pt x="22" y="429"/>
                  </a:cubicBezTo>
                  <a:cubicBezTo>
                    <a:pt x="21" y="428"/>
                    <a:pt x="21" y="428"/>
                    <a:pt x="21" y="428"/>
                  </a:cubicBezTo>
                  <a:cubicBezTo>
                    <a:pt x="8" y="420"/>
                    <a:pt x="0" y="404"/>
                    <a:pt x="5" y="38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41"/>
            <p:cNvSpPr>
              <a:spLocks/>
            </p:cNvSpPr>
            <p:nvPr userDrawn="1"/>
          </p:nvSpPr>
          <p:spPr bwMode="auto">
            <a:xfrm>
              <a:off x="7678738" y="4860925"/>
              <a:ext cx="1463675" cy="1619250"/>
            </a:xfrm>
            <a:custGeom>
              <a:avLst/>
              <a:gdLst>
                <a:gd name="T0" fmla="*/ 461 w 461"/>
                <a:gd name="T1" fmla="*/ 0 h 510"/>
                <a:gd name="T2" fmla="*/ 461 w 461"/>
                <a:gd name="T3" fmla="*/ 227 h 510"/>
                <a:gd name="T4" fmla="*/ 203 w 461"/>
                <a:gd name="T5" fmla="*/ 485 h 510"/>
                <a:gd name="T6" fmla="*/ 126 w 461"/>
                <a:gd name="T7" fmla="*/ 495 h 510"/>
                <a:gd name="T8" fmla="*/ 25 w 461"/>
                <a:gd name="T9" fmla="*/ 437 h 510"/>
                <a:gd name="T10" fmla="*/ 2 w 461"/>
                <a:gd name="T11" fmla="*/ 423 h 510"/>
                <a:gd name="T12" fmla="*/ 1 w 461"/>
                <a:gd name="T13" fmla="*/ 423 h 510"/>
                <a:gd name="T14" fmla="*/ 0 w 461"/>
                <a:gd name="T15" fmla="*/ 423 h 510"/>
                <a:gd name="T16" fmla="*/ 5 w 461"/>
                <a:gd name="T17" fmla="*/ 425 h 510"/>
                <a:gd name="T18" fmla="*/ 9 w 461"/>
                <a:gd name="T19" fmla="*/ 426 h 510"/>
                <a:gd name="T20" fmla="*/ 9 w 461"/>
                <a:gd name="T21" fmla="*/ 426 h 510"/>
                <a:gd name="T22" fmla="*/ 10 w 461"/>
                <a:gd name="T23" fmla="*/ 427 h 510"/>
                <a:gd name="T24" fmla="*/ 11 w 461"/>
                <a:gd name="T25" fmla="*/ 427 h 510"/>
                <a:gd name="T26" fmla="*/ 12 w 461"/>
                <a:gd name="T27" fmla="*/ 427 h 510"/>
                <a:gd name="T28" fmla="*/ 14 w 461"/>
                <a:gd name="T29" fmla="*/ 427 h 510"/>
                <a:gd name="T30" fmla="*/ 16 w 461"/>
                <a:gd name="T31" fmla="*/ 427 h 510"/>
                <a:gd name="T32" fmla="*/ 35 w 461"/>
                <a:gd name="T33" fmla="*/ 423 h 510"/>
                <a:gd name="T34" fmla="*/ 35 w 461"/>
                <a:gd name="T35" fmla="*/ 423 h 510"/>
                <a:gd name="T36" fmla="*/ 37 w 461"/>
                <a:gd name="T37" fmla="*/ 423 h 510"/>
                <a:gd name="T38" fmla="*/ 39 w 461"/>
                <a:gd name="T39" fmla="*/ 421 h 510"/>
                <a:gd name="T40" fmla="*/ 43 w 461"/>
                <a:gd name="T41" fmla="*/ 418 h 510"/>
                <a:gd name="T42" fmla="*/ 43 w 461"/>
                <a:gd name="T43" fmla="*/ 418 h 510"/>
                <a:gd name="T44" fmla="*/ 45 w 461"/>
                <a:gd name="T45" fmla="*/ 417 h 510"/>
                <a:gd name="T46" fmla="*/ 143 w 461"/>
                <a:gd name="T47" fmla="*/ 318 h 510"/>
                <a:gd name="T48" fmla="*/ 174 w 461"/>
                <a:gd name="T49" fmla="*/ 287 h 510"/>
                <a:gd name="T50" fmla="*/ 174 w 461"/>
                <a:gd name="T51" fmla="*/ 287 h 510"/>
                <a:gd name="T52" fmla="*/ 461 w 461"/>
                <a:gd name="T53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1" h="510">
                  <a:moveTo>
                    <a:pt x="461" y="0"/>
                  </a:moveTo>
                  <a:cubicBezTo>
                    <a:pt x="461" y="227"/>
                    <a:pt x="461" y="227"/>
                    <a:pt x="461" y="227"/>
                  </a:cubicBezTo>
                  <a:cubicBezTo>
                    <a:pt x="203" y="485"/>
                    <a:pt x="203" y="485"/>
                    <a:pt x="203" y="485"/>
                  </a:cubicBezTo>
                  <a:cubicBezTo>
                    <a:pt x="183" y="506"/>
                    <a:pt x="151" y="510"/>
                    <a:pt x="126" y="495"/>
                  </a:cubicBezTo>
                  <a:cubicBezTo>
                    <a:pt x="25" y="437"/>
                    <a:pt x="25" y="437"/>
                    <a:pt x="25" y="437"/>
                  </a:cubicBezTo>
                  <a:cubicBezTo>
                    <a:pt x="2" y="423"/>
                    <a:pt x="2" y="423"/>
                    <a:pt x="2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2" y="423"/>
                    <a:pt x="3" y="424"/>
                    <a:pt x="5" y="425"/>
                  </a:cubicBezTo>
                  <a:cubicBezTo>
                    <a:pt x="6" y="425"/>
                    <a:pt x="8" y="426"/>
                    <a:pt x="9" y="426"/>
                  </a:cubicBezTo>
                  <a:cubicBezTo>
                    <a:pt x="9" y="426"/>
                    <a:pt x="9" y="426"/>
                    <a:pt x="9" y="426"/>
                  </a:cubicBezTo>
                  <a:cubicBezTo>
                    <a:pt x="10" y="426"/>
                    <a:pt x="10" y="427"/>
                    <a:pt x="10" y="427"/>
                  </a:cubicBezTo>
                  <a:cubicBezTo>
                    <a:pt x="11" y="427"/>
                    <a:pt x="11" y="427"/>
                    <a:pt x="11" y="427"/>
                  </a:cubicBezTo>
                  <a:cubicBezTo>
                    <a:pt x="11" y="427"/>
                    <a:pt x="11" y="427"/>
                    <a:pt x="12" y="427"/>
                  </a:cubicBezTo>
                  <a:cubicBezTo>
                    <a:pt x="12" y="427"/>
                    <a:pt x="13" y="427"/>
                    <a:pt x="14" y="427"/>
                  </a:cubicBezTo>
                  <a:cubicBezTo>
                    <a:pt x="15" y="427"/>
                    <a:pt x="15" y="427"/>
                    <a:pt x="16" y="427"/>
                  </a:cubicBezTo>
                  <a:cubicBezTo>
                    <a:pt x="22" y="428"/>
                    <a:pt x="29" y="427"/>
                    <a:pt x="35" y="423"/>
                  </a:cubicBezTo>
                  <a:cubicBezTo>
                    <a:pt x="35" y="423"/>
                    <a:pt x="35" y="423"/>
                    <a:pt x="35" y="423"/>
                  </a:cubicBezTo>
                  <a:cubicBezTo>
                    <a:pt x="36" y="423"/>
                    <a:pt x="37" y="423"/>
                    <a:pt x="37" y="423"/>
                  </a:cubicBezTo>
                  <a:cubicBezTo>
                    <a:pt x="38" y="422"/>
                    <a:pt x="39" y="422"/>
                    <a:pt x="39" y="421"/>
                  </a:cubicBezTo>
                  <a:cubicBezTo>
                    <a:pt x="41" y="420"/>
                    <a:pt x="42" y="419"/>
                    <a:pt x="43" y="418"/>
                  </a:cubicBezTo>
                  <a:cubicBezTo>
                    <a:pt x="43" y="418"/>
                    <a:pt x="43" y="418"/>
                    <a:pt x="43" y="418"/>
                  </a:cubicBezTo>
                  <a:cubicBezTo>
                    <a:pt x="44" y="417"/>
                    <a:pt x="44" y="417"/>
                    <a:pt x="45" y="417"/>
                  </a:cubicBezTo>
                  <a:cubicBezTo>
                    <a:pt x="143" y="318"/>
                    <a:pt x="143" y="318"/>
                    <a:pt x="143" y="318"/>
                  </a:cubicBezTo>
                  <a:cubicBezTo>
                    <a:pt x="174" y="287"/>
                    <a:pt x="174" y="287"/>
                    <a:pt x="174" y="287"/>
                  </a:cubicBezTo>
                  <a:cubicBezTo>
                    <a:pt x="174" y="287"/>
                    <a:pt x="174" y="287"/>
                    <a:pt x="174" y="287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42"/>
            <p:cNvSpPr>
              <a:spLocks/>
            </p:cNvSpPr>
            <p:nvPr userDrawn="1"/>
          </p:nvSpPr>
          <p:spPr bwMode="auto">
            <a:xfrm>
              <a:off x="7608888" y="5508625"/>
              <a:ext cx="523875" cy="717550"/>
            </a:xfrm>
            <a:custGeom>
              <a:avLst/>
              <a:gdLst>
                <a:gd name="T0" fmla="*/ 52 w 165"/>
                <a:gd name="T1" fmla="*/ 0 h 226"/>
                <a:gd name="T2" fmla="*/ 165 w 165"/>
                <a:gd name="T3" fmla="*/ 114 h 226"/>
                <a:gd name="T4" fmla="*/ 67 w 165"/>
                <a:gd name="T5" fmla="*/ 213 h 226"/>
                <a:gd name="T6" fmla="*/ 23 w 165"/>
                <a:gd name="T7" fmla="*/ 219 h 226"/>
                <a:gd name="T8" fmla="*/ 21 w 165"/>
                <a:gd name="T9" fmla="*/ 218 h 226"/>
                <a:gd name="T10" fmla="*/ 5 w 165"/>
                <a:gd name="T11" fmla="*/ 177 h 226"/>
                <a:gd name="T12" fmla="*/ 52 w 165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52" y="0"/>
                  </a:moveTo>
                  <a:cubicBezTo>
                    <a:pt x="165" y="114"/>
                    <a:pt x="165" y="114"/>
                    <a:pt x="165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6" y="226"/>
                    <a:pt x="23" y="219"/>
                  </a:cubicBezTo>
                  <a:cubicBezTo>
                    <a:pt x="21" y="218"/>
                    <a:pt x="21" y="218"/>
                    <a:pt x="21" y="218"/>
                  </a:cubicBezTo>
                  <a:cubicBezTo>
                    <a:pt x="8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43"/>
            <p:cNvSpPr>
              <a:spLocks/>
            </p:cNvSpPr>
            <p:nvPr userDrawn="1"/>
          </p:nvSpPr>
          <p:spPr bwMode="auto">
            <a:xfrm>
              <a:off x="7675563" y="5108575"/>
              <a:ext cx="701675" cy="1117600"/>
            </a:xfrm>
            <a:custGeom>
              <a:avLst/>
              <a:gdLst>
                <a:gd name="T0" fmla="*/ 0 w 221"/>
                <a:gd name="T1" fmla="*/ 344 h 352"/>
                <a:gd name="T2" fmla="*/ 199 w 221"/>
                <a:gd name="T3" fmla="*/ 0 h 352"/>
                <a:gd name="T4" fmla="*/ 215 w 221"/>
                <a:gd name="T5" fmla="*/ 60 h 352"/>
                <a:gd name="T6" fmla="*/ 175 w 221"/>
                <a:gd name="T7" fmla="*/ 209 h 352"/>
                <a:gd name="T8" fmla="*/ 46 w 221"/>
                <a:gd name="T9" fmla="*/ 339 h 352"/>
                <a:gd name="T10" fmla="*/ 1 w 221"/>
                <a:gd name="T11" fmla="*/ 345 h 352"/>
                <a:gd name="T12" fmla="*/ 0 w 221"/>
                <a:gd name="T13" fmla="*/ 34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0" y="344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214" y="16"/>
                    <a:pt x="221" y="38"/>
                    <a:pt x="215" y="60"/>
                  </a:cubicBezTo>
                  <a:cubicBezTo>
                    <a:pt x="175" y="209"/>
                    <a:pt x="175" y="209"/>
                    <a:pt x="175" y="209"/>
                  </a:cubicBezTo>
                  <a:cubicBezTo>
                    <a:pt x="46" y="339"/>
                    <a:pt x="46" y="339"/>
                    <a:pt x="46" y="339"/>
                  </a:cubicBezTo>
                  <a:cubicBezTo>
                    <a:pt x="32" y="352"/>
                    <a:pt x="15" y="352"/>
                    <a:pt x="1" y="345"/>
                  </a:cubicBezTo>
                  <a:lnTo>
                    <a:pt x="0" y="3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0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919" y="1778356"/>
            <a:ext cx="10562167" cy="1664224"/>
          </a:xfrm>
        </p:spPr>
        <p:txBody>
          <a:bodyPr anchor="b"/>
          <a:lstStyle>
            <a:lvl1pPr algn="ctr">
              <a:lnSpc>
                <a:spcPts val="3225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Sub Section Break Title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2344849" y="3639495"/>
            <a:ext cx="8380303" cy="1810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 userDrawn="1"/>
        </p:nvGrpSpPr>
        <p:grpSpPr>
          <a:xfrm>
            <a:off x="-11736" y="-85"/>
            <a:ext cx="3421063" cy="2041525"/>
            <a:chOff x="1588" y="0"/>
            <a:chExt cx="3421063" cy="2041525"/>
          </a:xfrm>
        </p:grpSpPr>
        <p:sp>
          <p:nvSpPr>
            <p:cNvPr id="47" name="Freeform 30"/>
            <p:cNvSpPr>
              <a:spLocks/>
            </p:cNvSpPr>
            <p:nvPr userDrawn="1"/>
          </p:nvSpPr>
          <p:spPr bwMode="auto">
            <a:xfrm>
              <a:off x="1211263" y="0"/>
              <a:ext cx="2211388" cy="2041525"/>
            </a:xfrm>
            <a:custGeom>
              <a:avLst/>
              <a:gdLst>
                <a:gd name="T0" fmla="*/ 697 w 697"/>
                <a:gd name="T1" fmla="*/ 0 h 643"/>
                <a:gd name="T2" fmla="*/ 67 w 697"/>
                <a:gd name="T3" fmla="*/ 630 h 643"/>
                <a:gd name="T4" fmla="*/ 23 w 697"/>
                <a:gd name="T5" fmla="*/ 636 h 643"/>
                <a:gd name="T6" fmla="*/ 22 w 697"/>
                <a:gd name="T7" fmla="*/ 635 h 643"/>
                <a:gd name="T8" fmla="*/ 5 w 697"/>
                <a:gd name="T9" fmla="*/ 594 h 643"/>
                <a:gd name="T10" fmla="*/ 52 w 697"/>
                <a:gd name="T11" fmla="*/ 417 h 643"/>
                <a:gd name="T12" fmla="*/ 278 w 697"/>
                <a:gd name="T13" fmla="*/ 192 h 643"/>
                <a:gd name="T14" fmla="*/ 278 w 697"/>
                <a:gd name="T15" fmla="*/ 191 h 643"/>
                <a:gd name="T16" fmla="*/ 470 w 697"/>
                <a:gd name="T17" fmla="*/ 0 h 643"/>
                <a:gd name="T18" fmla="*/ 697 w 697"/>
                <a:gd name="T1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7" h="643">
                  <a:moveTo>
                    <a:pt x="697" y="0"/>
                  </a:moveTo>
                  <a:cubicBezTo>
                    <a:pt x="67" y="630"/>
                    <a:pt x="67" y="630"/>
                    <a:pt x="67" y="630"/>
                  </a:cubicBezTo>
                  <a:cubicBezTo>
                    <a:pt x="54" y="643"/>
                    <a:pt x="37" y="643"/>
                    <a:pt x="23" y="636"/>
                  </a:cubicBezTo>
                  <a:cubicBezTo>
                    <a:pt x="22" y="635"/>
                    <a:pt x="22" y="635"/>
                    <a:pt x="22" y="635"/>
                  </a:cubicBezTo>
                  <a:cubicBezTo>
                    <a:pt x="9" y="627"/>
                    <a:pt x="0" y="612"/>
                    <a:pt x="5" y="594"/>
                  </a:cubicBezTo>
                  <a:cubicBezTo>
                    <a:pt x="52" y="417"/>
                    <a:pt x="52" y="417"/>
                    <a:pt x="52" y="417"/>
                  </a:cubicBezTo>
                  <a:cubicBezTo>
                    <a:pt x="278" y="192"/>
                    <a:pt x="278" y="192"/>
                    <a:pt x="278" y="192"/>
                  </a:cubicBezTo>
                  <a:cubicBezTo>
                    <a:pt x="278" y="191"/>
                    <a:pt x="278" y="191"/>
                    <a:pt x="278" y="191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31"/>
            <p:cNvSpPr>
              <a:spLocks/>
            </p:cNvSpPr>
            <p:nvPr userDrawn="1"/>
          </p:nvSpPr>
          <p:spPr bwMode="auto">
            <a:xfrm>
              <a:off x="1211263" y="1323975"/>
              <a:ext cx="527050" cy="717550"/>
            </a:xfrm>
            <a:custGeom>
              <a:avLst/>
              <a:gdLst>
                <a:gd name="T0" fmla="*/ 52 w 166"/>
                <a:gd name="T1" fmla="*/ 0 h 226"/>
                <a:gd name="T2" fmla="*/ 166 w 166"/>
                <a:gd name="T3" fmla="*/ 114 h 226"/>
                <a:gd name="T4" fmla="*/ 67 w 166"/>
                <a:gd name="T5" fmla="*/ 213 h 226"/>
                <a:gd name="T6" fmla="*/ 23 w 166"/>
                <a:gd name="T7" fmla="*/ 219 h 226"/>
                <a:gd name="T8" fmla="*/ 22 w 166"/>
                <a:gd name="T9" fmla="*/ 218 h 226"/>
                <a:gd name="T10" fmla="*/ 5 w 166"/>
                <a:gd name="T11" fmla="*/ 177 h 226"/>
                <a:gd name="T12" fmla="*/ 52 w 166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52" y="0"/>
                  </a:moveTo>
                  <a:cubicBezTo>
                    <a:pt x="166" y="114"/>
                    <a:pt x="166" y="114"/>
                    <a:pt x="166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7" y="226"/>
                    <a:pt x="23" y="219"/>
                  </a:cubicBezTo>
                  <a:cubicBezTo>
                    <a:pt x="22" y="218"/>
                    <a:pt x="22" y="218"/>
                    <a:pt x="22" y="218"/>
                  </a:cubicBezTo>
                  <a:cubicBezTo>
                    <a:pt x="9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32"/>
            <p:cNvSpPr>
              <a:spLocks/>
            </p:cNvSpPr>
            <p:nvPr userDrawn="1"/>
          </p:nvSpPr>
          <p:spPr bwMode="auto">
            <a:xfrm>
              <a:off x="1211263" y="606425"/>
              <a:ext cx="882650" cy="1409700"/>
            </a:xfrm>
            <a:custGeom>
              <a:avLst/>
              <a:gdLst>
                <a:gd name="T0" fmla="*/ 278 w 278"/>
                <a:gd name="T1" fmla="*/ 0 h 444"/>
                <a:gd name="T2" fmla="*/ 22 w 278"/>
                <a:gd name="T3" fmla="*/ 444 h 444"/>
                <a:gd name="T4" fmla="*/ 5 w 278"/>
                <a:gd name="T5" fmla="*/ 403 h 444"/>
                <a:gd name="T6" fmla="*/ 52 w 278"/>
                <a:gd name="T7" fmla="*/ 226 h 444"/>
                <a:gd name="T8" fmla="*/ 278 w 278"/>
                <a:gd name="T9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278" y="0"/>
                  </a:moveTo>
                  <a:cubicBezTo>
                    <a:pt x="22" y="444"/>
                    <a:pt x="22" y="444"/>
                    <a:pt x="22" y="444"/>
                  </a:cubicBezTo>
                  <a:cubicBezTo>
                    <a:pt x="9" y="436"/>
                    <a:pt x="0" y="421"/>
                    <a:pt x="5" y="403"/>
                  </a:cubicBezTo>
                  <a:cubicBezTo>
                    <a:pt x="52" y="226"/>
                    <a:pt x="52" y="226"/>
                    <a:pt x="52" y="226"/>
                  </a:cubicBezTo>
                  <a:lnTo>
                    <a:pt x="278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33"/>
            <p:cNvSpPr>
              <a:spLocks/>
            </p:cNvSpPr>
            <p:nvPr userDrawn="1"/>
          </p:nvSpPr>
          <p:spPr bwMode="auto">
            <a:xfrm>
              <a:off x="766763" y="631825"/>
              <a:ext cx="768350" cy="1384300"/>
            </a:xfrm>
            <a:custGeom>
              <a:avLst/>
              <a:gdLst>
                <a:gd name="T0" fmla="*/ 237 w 242"/>
                <a:gd name="T1" fmla="*/ 49 h 436"/>
                <a:gd name="T2" fmla="*/ 233 w 242"/>
                <a:gd name="T3" fmla="*/ 65 h 436"/>
                <a:gd name="T4" fmla="*/ 145 w 242"/>
                <a:gd name="T5" fmla="*/ 395 h 436"/>
                <a:gd name="T6" fmla="*/ 145 w 242"/>
                <a:gd name="T7" fmla="*/ 395 h 436"/>
                <a:gd name="T8" fmla="*/ 162 w 242"/>
                <a:gd name="T9" fmla="*/ 436 h 436"/>
                <a:gd name="T10" fmla="*/ 138 w 242"/>
                <a:gd name="T11" fmla="*/ 422 h 436"/>
                <a:gd name="T12" fmla="*/ 36 w 242"/>
                <a:gd name="T13" fmla="*/ 364 h 436"/>
                <a:gd name="T14" fmla="*/ 23 w 242"/>
                <a:gd name="T15" fmla="*/ 354 h 436"/>
                <a:gd name="T16" fmla="*/ 6 w 242"/>
                <a:gd name="T17" fmla="*/ 292 h 436"/>
                <a:gd name="T18" fmla="*/ 46 w 242"/>
                <a:gd name="T19" fmla="*/ 143 h 436"/>
                <a:gd name="T20" fmla="*/ 175 w 242"/>
                <a:gd name="T21" fmla="*/ 13 h 436"/>
                <a:gd name="T22" fmla="*/ 220 w 242"/>
                <a:gd name="T23" fmla="*/ 7 h 436"/>
                <a:gd name="T24" fmla="*/ 221 w 242"/>
                <a:gd name="T25" fmla="*/ 8 h 436"/>
                <a:gd name="T26" fmla="*/ 237 w 242"/>
                <a:gd name="T27" fmla="*/ 49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237" y="49"/>
                  </a:moveTo>
                  <a:cubicBezTo>
                    <a:pt x="233" y="65"/>
                    <a:pt x="233" y="65"/>
                    <a:pt x="233" y="6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5" y="395"/>
                    <a:pt x="145" y="395"/>
                    <a:pt x="145" y="395"/>
                  </a:cubicBezTo>
                  <a:cubicBezTo>
                    <a:pt x="140" y="413"/>
                    <a:pt x="149" y="428"/>
                    <a:pt x="162" y="436"/>
                  </a:cubicBezTo>
                  <a:cubicBezTo>
                    <a:pt x="138" y="422"/>
                    <a:pt x="138" y="422"/>
                    <a:pt x="138" y="422"/>
                  </a:cubicBezTo>
                  <a:cubicBezTo>
                    <a:pt x="36" y="364"/>
                    <a:pt x="36" y="364"/>
                    <a:pt x="36" y="364"/>
                  </a:cubicBezTo>
                  <a:cubicBezTo>
                    <a:pt x="31" y="361"/>
                    <a:pt x="27" y="358"/>
                    <a:pt x="23" y="354"/>
                  </a:cubicBezTo>
                  <a:cubicBezTo>
                    <a:pt x="7" y="338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cubicBezTo>
                    <a:pt x="221" y="8"/>
                    <a:pt x="221" y="8"/>
                    <a:pt x="221" y="8"/>
                  </a:cubicBezTo>
                  <a:cubicBezTo>
                    <a:pt x="234" y="16"/>
                    <a:pt x="242" y="32"/>
                    <a:pt x="237" y="4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34"/>
            <p:cNvSpPr>
              <a:spLocks/>
            </p:cNvSpPr>
            <p:nvPr userDrawn="1"/>
          </p:nvSpPr>
          <p:spPr bwMode="auto">
            <a:xfrm>
              <a:off x="1588" y="377825"/>
              <a:ext cx="1463675" cy="1619250"/>
            </a:xfrm>
            <a:custGeom>
              <a:avLst/>
              <a:gdLst>
                <a:gd name="T0" fmla="*/ 461 w 461"/>
                <a:gd name="T1" fmla="*/ 87 h 510"/>
                <a:gd name="T2" fmla="*/ 456 w 461"/>
                <a:gd name="T3" fmla="*/ 85 h 510"/>
                <a:gd name="T4" fmla="*/ 452 w 461"/>
                <a:gd name="T5" fmla="*/ 84 h 510"/>
                <a:gd name="T6" fmla="*/ 452 w 461"/>
                <a:gd name="T7" fmla="*/ 84 h 510"/>
                <a:gd name="T8" fmla="*/ 451 w 461"/>
                <a:gd name="T9" fmla="*/ 83 h 510"/>
                <a:gd name="T10" fmla="*/ 450 w 461"/>
                <a:gd name="T11" fmla="*/ 83 h 510"/>
                <a:gd name="T12" fmla="*/ 449 w 461"/>
                <a:gd name="T13" fmla="*/ 83 h 510"/>
                <a:gd name="T14" fmla="*/ 447 w 461"/>
                <a:gd name="T15" fmla="*/ 83 h 510"/>
                <a:gd name="T16" fmla="*/ 445 w 461"/>
                <a:gd name="T17" fmla="*/ 83 h 510"/>
                <a:gd name="T18" fmla="*/ 427 w 461"/>
                <a:gd name="T19" fmla="*/ 86 h 510"/>
                <a:gd name="T20" fmla="*/ 426 w 461"/>
                <a:gd name="T21" fmla="*/ 87 h 510"/>
                <a:gd name="T22" fmla="*/ 426 w 461"/>
                <a:gd name="T23" fmla="*/ 87 h 510"/>
                <a:gd name="T24" fmla="*/ 424 w 461"/>
                <a:gd name="T25" fmla="*/ 87 h 510"/>
                <a:gd name="T26" fmla="*/ 422 w 461"/>
                <a:gd name="T27" fmla="*/ 89 h 510"/>
                <a:gd name="T28" fmla="*/ 418 w 461"/>
                <a:gd name="T29" fmla="*/ 92 h 510"/>
                <a:gd name="T30" fmla="*/ 418 w 461"/>
                <a:gd name="T31" fmla="*/ 92 h 510"/>
                <a:gd name="T32" fmla="*/ 416 w 461"/>
                <a:gd name="T33" fmla="*/ 93 h 510"/>
                <a:gd name="T34" fmla="*/ 318 w 461"/>
                <a:gd name="T35" fmla="*/ 192 h 510"/>
                <a:gd name="T36" fmla="*/ 287 w 461"/>
                <a:gd name="T37" fmla="*/ 223 h 510"/>
                <a:gd name="T38" fmla="*/ 287 w 461"/>
                <a:gd name="T39" fmla="*/ 223 h 510"/>
                <a:gd name="T40" fmla="*/ 0 w 461"/>
                <a:gd name="T41" fmla="*/ 510 h 510"/>
                <a:gd name="T42" fmla="*/ 0 w 461"/>
                <a:gd name="T43" fmla="*/ 283 h 510"/>
                <a:gd name="T44" fmla="*/ 258 w 461"/>
                <a:gd name="T45" fmla="*/ 25 h 510"/>
                <a:gd name="T46" fmla="*/ 335 w 461"/>
                <a:gd name="T47" fmla="*/ 15 h 510"/>
                <a:gd name="T48" fmla="*/ 436 w 461"/>
                <a:gd name="T49" fmla="*/ 73 h 510"/>
                <a:gd name="T50" fmla="*/ 459 w 461"/>
                <a:gd name="T51" fmla="*/ 87 h 510"/>
                <a:gd name="T52" fmla="*/ 460 w 461"/>
                <a:gd name="T53" fmla="*/ 87 h 510"/>
                <a:gd name="T54" fmla="*/ 461 w 461"/>
                <a:gd name="T55" fmla="*/ 8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1" h="510">
                  <a:moveTo>
                    <a:pt x="461" y="87"/>
                  </a:moveTo>
                  <a:cubicBezTo>
                    <a:pt x="459" y="87"/>
                    <a:pt x="458" y="86"/>
                    <a:pt x="456" y="85"/>
                  </a:cubicBezTo>
                  <a:cubicBezTo>
                    <a:pt x="455" y="85"/>
                    <a:pt x="453" y="84"/>
                    <a:pt x="452" y="84"/>
                  </a:cubicBezTo>
                  <a:cubicBezTo>
                    <a:pt x="452" y="84"/>
                    <a:pt x="452" y="84"/>
                    <a:pt x="452" y="84"/>
                  </a:cubicBezTo>
                  <a:cubicBezTo>
                    <a:pt x="451" y="84"/>
                    <a:pt x="451" y="83"/>
                    <a:pt x="451" y="83"/>
                  </a:cubicBezTo>
                  <a:cubicBezTo>
                    <a:pt x="450" y="83"/>
                    <a:pt x="450" y="83"/>
                    <a:pt x="450" y="83"/>
                  </a:cubicBezTo>
                  <a:cubicBezTo>
                    <a:pt x="450" y="83"/>
                    <a:pt x="450" y="83"/>
                    <a:pt x="449" y="83"/>
                  </a:cubicBezTo>
                  <a:cubicBezTo>
                    <a:pt x="449" y="83"/>
                    <a:pt x="448" y="83"/>
                    <a:pt x="447" y="83"/>
                  </a:cubicBezTo>
                  <a:cubicBezTo>
                    <a:pt x="446" y="83"/>
                    <a:pt x="446" y="83"/>
                    <a:pt x="445" y="83"/>
                  </a:cubicBezTo>
                  <a:cubicBezTo>
                    <a:pt x="439" y="82"/>
                    <a:pt x="433" y="83"/>
                    <a:pt x="427" y="86"/>
                  </a:cubicBezTo>
                  <a:cubicBezTo>
                    <a:pt x="426" y="86"/>
                    <a:pt x="426" y="86"/>
                    <a:pt x="426" y="87"/>
                  </a:cubicBezTo>
                  <a:cubicBezTo>
                    <a:pt x="426" y="87"/>
                    <a:pt x="426" y="87"/>
                    <a:pt x="426" y="87"/>
                  </a:cubicBezTo>
                  <a:cubicBezTo>
                    <a:pt x="425" y="87"/>
                    <a:pt x="424" y="87"/>
                    <a:pt x="424" y="87"/>
                  </a:cubicBezTo>
                  <a:cubicBezTo>
                    <a:pt x="423" y="88"/>
                    <a:pt x="422" y="88"/>
                    <a:pt x="422" y="89"/>
                  </a:cubicBezTo>
                  <a:cubicBezTo>
                    <a:pt x="420" y="90"/>
                    <a:pt x="419" y="91"/>
                    <a:pt x="418" y="92"/>
                  </a:cubicBezTo>
                  <a:cubicBezTo>
                    <a:pt x="418" y="92"/>
                    <a:pt x="418" y="92"/>
                    <a:pt x="418" y="92"/>
                  </a:cubicBezTo>
                  <a:cubicBezTo>
                    <a:pt x="417" y="93"/>
                    <a:pt x="417" y="93"/>
                    <a:pt x="416" y="93"/>
                  </a:cubicBezTo>
                  <a:cubicBezTo>
                    <a:pt x="318" y="192"/>
                    <a:pt x="318" y="192"/>
                    <a:pt x="318" y="192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287" y="223"/>
                    <a:pt x="287" y="223"/>
                    <a:pt x="287" y="223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78" y="4"/>
                    <a:pt x="310" y="0"/>
                    <a:pt x="335" y="15"/>
                  </a:cubicBezTo>
                  <a:cubicBezTo>
                    <a:pt x="436" y="73"/>
                    <a:pt x="436" y="73"/>
                    <a:pt x="436" y="73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60" y="87"/>
                    <a:pt x="460" y="87"/>
                    <a:pt x="460" y="87"/>
                  </a:cubicBezTo>
                  <a:lnTo>
                    <a:pt x="461" y="8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5"/>
            <p:cNvSpPr>
              <a:spLocks/>
            </p:cNvSpPr>
            <p:nvPr userDrawn="1"/>
          </p:nvSpPr>
          <p:spPr bwMode="auto">
            <a:xfrm>
              <a:off x="1011238" y="631825"/>
              <a:ext cx="523875" cy="717550"/>
            </a:xfrm>
            <a:custGeom>
              <a:avLst/>
              <a:gdLst>
                <a:gd name="T0" fmla="*/ 113 w 165"/>
                <a:gd name="T1" fmla="*/ 226 h 226"/>
                <a:gd name="T2" fmla="*/ 0 w 165"/>
                <a:gd name="T3" fmla="*/ 112 h 226"/>
                <a:gd name="T4" fmla="*/ 98 w 165"/>
                <a:gd name="T5" fmla="*/ 13 h 226"/>
                <a:gd name="T6" fmla="*/ 142 w 165"/>
                <a:gd name="T7" fmla="*/ 7 h 226"/>
                <a:gd name="T8" fmla="*/ 144 w 165"/>
                <a:gd name="T9" fmla="*/ 8 h 226"/>
                <a:gd name="T10" fmla="*/ 160 w 165"/>
                <a:gd name="T11" fmla="*/ 49 h 226"/>
                <a:gd name="T12" fmla="*/ 113 w 165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113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111" y="0"/>
                    <a:pt x="129" y="0"/>
                    <a:pt x="142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5" y="31"/>
                    <a:pt x="160" y="49"/>
                  </a:cubicBezTo>
                  <a:lnTo>
                    <a:pt x="113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6"/>
            <p:cNvSpPr>
              <a:spLocks/>
            </p:cNvSpPr>
            <p:nvPr userDrawn="1"/>
          </p:nvSpPr>
          <p:spPr bwMode="auto">
            <a:xfrm>
              <a:off x="766763" y="631825"/>
              <a:ext cx="701675" cy="1117600"/>
            </a:xfrm>
            <a:custGeom>
              <a:avLst/>
              <a:gdLst>
                <a:gd name="T0" fmla="*/ 221 w 221"/>
                <a:gd name="T1" fmla="*/ 8 h 352"/>
                <a:gd name="T2" fmla="*/ 22 w 221"/>
                <a:gd name="T3" fmla="*/ 352 h 352"/>
                <a:gd name="T4" fmla="*/ 6 w 221"/>
                <a:gd name="T5" fmla="*/ 292 h 352"/>
                <a:gd name="T6" fmla="*/ 46 w 221"/>
                <a:gd name="T7" fmla="*/ 143 h 352"/>
                <a:gd name="T8" fmla="*/ 175 w 221"/>
                <a:gd name="T9" fmla="*/ 13 h 352"/>
                <a:gd name="T10" fmla="*/ 220 w 221"/>
                <a:gd name="T11" fmla="*/ 7 h 352"/>
                <a:gd name="T12" fmla="*/ 221 w 221"/>
                <a:gd name="T13" fmla="*/ 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221" y="8"/>
                  </a:moveTo>
                  <a:cubicBezTo>
                    <a:pt x="22" y="352"/>
                    <a:pt x="22" y="352"/>
                    <a:pt x="22" y="352"/>
                  </a:cubicBezTo>
                  <a:cubicBezTo>
                    <a:pt x="7" y="336"/>
                    <a:pt x="0" y="314"/>
                    <a:pt x="6" y="29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89" y="0"/>
                    <a:pt x="206" y="0"/>
                    <a:pt x="220" y="7"/>
                  </a:cubicBezTo>
                  <a:lnTo>
                    <a:pt x="221" y="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8770938" y="4811636"/>
            <a:ext cx="3421063" cy="2041525"/>
            <a:chOff x="5721351" y="4816475"/>
            <a:chExt cx="3421062" cy="2041525"/>
          </a:xfrm>
        </p:grpSpPr>
        <p:sp>
          <p:nvSpPr>
            <p:cNvPr id="63" name="Freeform 37"/>
            <p:cNvSpPr>
              <a:spLocks/>
            </p:cNvSpPr>
            <p:nvPr userDrawn="1"/>
          </p:nvSpPr>
          <p:spPr bwMode="auto">
            <a:xfrm>
              <a:off x="5721351" y="4816475"/>
              <a:ext cx="2211388" cy="2041525"/>
            </a:xfrm>
            <a:custGeom>
              <a:avLst/>
              <a:gdLst>
                <a:gd name="T0" fmla="*/ 692 w 697"/>
                <a:gd name="T1" fmla="*/ 49 h 643"/>
                <a:gd name="T2" fmla="*/ 645 w 697"/>
                <a:gd name="T3" fmla="*/ 226 h 643"/>
                <a:gd name="T4" fmla="*/ 419 w 697"/>
                <a:gd name="T5" fmla="*/ 451 h 643"/>
                <a:gd name="T6" fmla="*/ 419 w 697"/>
                <a:gd name="T7" fmla="*/ 452 h 643"/>
                <a:gd name="T8" fmla="*/ 227 w 697"/>
                <a:gd name="T9" fmla="*/ 643 h 643"/>
                <a:gd name="T10" fmla="*/ 0 w 697"/>
                <a:gd name="T11" fmla="*/ 643 h 643"/>
                <a:gd name="T12" fmla="*/ 531 w 697"/>
                <a:gd name="T13" fmla="*/ 112 h 643"/>
                <a:gd name="T14" fmla="*/ 630 w 697"/>
                <a:gd name="T15" fmla="*/ 13 h 643"/>
                <a:gd name="T16" fmla="*/ 674 w 697"/>
                <a:gd name="T17" fmla="*/ 7 h 643"/>
                <a:gd name="T18" fmla="*/ 675 w 697"/>
                <a:gd name="T19" fmla="*/ 8 h 643"/>
                <a:gd name="T20" fmla="*/ 692 w 697"/>
                <a:gd name="T21" fmla="*/ 49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643">
                  <a:moveTo>
                    <a:pt x="692" y="49"/>
                  </a:moveTo>
                  <a:cubicBezTo>
                    <a:pt x="645" y="226"/>
                    <a:pt x="645" y="226"/>
                    <a:pt x="645" y="226"/>
                  </a:cubicBezTo>
                  <a:cubicBezTo>
                    <a:pt x="419" y="451"/>
                    <a:pt x="419" y="451"/>
                    <a:pt x="419" y="451"/>
                  </a:cubicBezTo>
                  <a:cubicBezTo>
                    <a:pt x="419" y="452"/>
                    <a:pt x="419" y="452"/>
                    <a:pt x="419" y="452"/>
                  </a:cubicBezTo>
                  <a:cubicBezTo>
                    <a:pt x="227" y="643"/>
                    <a:pt x="227" y="643"/>
                    <a:pt x="227" y="643"/>
                  </a:cubicBezTo>
                  <a:cubicBezTo>
                    <a:pt x="0" y="643"/>
                    <a:pt x="0" y="643"/>
                    <a:pt x="0" y="643"/>
                  </a:cubicBezTo>
                  <a:cubicBezTo>
                    <a:pt x="531" y="112"/>
                    <a:pt x="531" y="112"/>
                    <a:pt x="531" y="112"/>
                  </a:cubicBezTo>
                  <a:cubicBezTo>
                    <a:pt x="630" y="13"/>
                    <a:pt x="630" y="13"/>
                    <a:pt x="630" y="13"/>
                  </a:cubicBezTo>
                  <a:cubicBezTo>
                    <a:pt x="643" y="0"/>
                    <a:pt x="660" y="0"/>
                    <a:pt x="674" y="7"/>
                  </a:cubicBezTo>
                  <a:cubicBezTo>
                    <a:pt x="675" y="8"/>
                    <a:pt x="675" y="8"/>
                    <a:pt x="675" y="8"/>
                  </a:cubicBezTo>
                  <a:cubicBezTo>
                    <a:pt x="688" y="16"/>
                    <a:pt x="697" y="31"/>
                    <a:pt x="692" y="49"/>
                  </a:cubicBezTo>
                  <a:close/>
                </a:path>
              </a:pathLst>
            </a:custGeom>
            <a:solidFill>
              <a:srgbClr val="425C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38"/>
            <p:cNvSpPr>
              <a:spLocks/>
            </p:cNvSpPr>
            <p:nvPr userDrawn="1"/>
          </p:nvSpPr>
          <p:spPr bwMode="auto">
            <a:xfrm>
              <a:off x="7405688" y="4816475"/>
              <a:ext cx="527050" cy="717550"/>
            </a:xfrm>
            <a:custGeom>
              <a:avLst/>
              <a:gdLst>
                <a:gd name="T0" fmla="*/ 114 w 166"/>
                <a:gd name="T1" fmla="*/ 226 h 226"/>
                <a:gd name="T2" fmla="*/ 0 w 166"/>
                <a:gd name="T3" fmla="*/ 112 h 226"/>
                <a:gd name="T4" fmla="*/ 99 w 166"/>
                <a:gd name="T5" fmla="*/ 13 h 226"/>
                <a:gd name="T6" fmla="*/ 143 w 166"/>
                <a:gd name="T7" fmla="*/ 7 h 226"/>
                <a:gd name="T8" fmla="*/ 144 w 166"/>
                <a:gd name="T9" fmla="*/ 8 h 226"/>
                <a:gd name="T10" fmla="*/ 161 w 166"/>
                <a:gd name="T11" fmla="*/ 49 h 226"/>
                <a:gd name="T12" fmla="*/ 114 w 166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26">
                  <a:moveTo>
                    <a:pt x="114" y="226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12" y="0"/>
                    <a:pt x="129" y="0"/>
                    <a:pt x="143" y="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7" y="16"/>
                    <a:pt x="166" y="31"/>
                    <a:pt x="161" y="49"/>
                  </a:cubicBezTo>
                  <a:lnTo>
                    <a:pt x="114" y="22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39"/>
            <p:cNvSpPr>
              <a:spLocks/>
            </p:cNvSpPr>
            <p:nvPr userDrawn="1"/>
          </p:nvSpPr>
          <p:spPr bwMode="auto">
            <a:xfrm>
              <a:off x="7050088" y="4841875"/>
              <a:ext cx="882650" cy="1409700"/>
            </a:xfrm>
            <a:custGeom>
              <a:avLst/>
              <a:gdLst>
                <a:gd name="T0" fmla="*/ 0 w 278"/>
                <a:gd name="T1" fmla="*/ 444 h 444"/>
                <a:gd name="T2" fmla="*/ 256 w 278"/>
                <a:gd name="T3" fmla="*/ 0 h 444"/>
                <a:gd name="T4" fmla="*/ 273 w 278"/>
                <a:gd name="T5" fmla="*/ 41 h 444"/>
                <a:gd name="T6" fmla="*/ 226 w 278"/>
                <a:gd name="T7" fmla="*/ 218 h 444"/>
                <a:gd name="T8" fmla="*/ 0 w 278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44">
                  <a:moveTo>
                    <a:pt x="0" y="444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69" y="8"/>
                    <a:pt x="278" y="23"/>
                    <a:pt x="273" y="41"/>
                  </a:cubicBezTo>
                  <a:cubicBezTo>
                    <a:pt x="226" y="218"/>
                    <a:pt x="226" y="218"/>
                    <a:pt x="226" y="218"/>
                  </a:cubicBezTo>
                  <a:lnTo>
                    <a:pt x="0" y="4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40"/>
            <p:cNvSpPr>
              <a:spLocks/>
            </p:cNvSpPr>
            <p:nvPr userDrawn="1"/>
          </p:nvSpPr>
          <p:spPr bwMode="auto">
            <a:xfrm>
              <a:off x="7608888" y="4841875"/>
              <a:ext cx="768350" cy="1384300"/>
            </a:xfrm>
            <a:custGeom>
              <a:avLst/>
              <a:gdLst>
                <a:gd name="T0" fmla="*/ 5 w 242"/>
                <a:gd name="T1" fmla="*/ 387 h 436"/>
                <a:gd name="T2" fmla="*/ 9 w 242"/>
                <a:gd name="T3" fmla="*/ 371 h 436"/>
                <a:gd name="T4" fmla="*/ 97 w 242"/>
                <a:gd name="T5" fmla="*/ 41 h 436"/>
                <a:gd name="T6" fmla="*/ 97 w 242"/>
                <a:gd name="T7" fmla="*/ 41 h 436"/>
                <a:gd name="T8" fmla="*/ 80 w 242"/>
                <a:gd name="T9" fmla="*/ 0 h 436"/>
                <a:gd name="T10" fmla="*/ 104 w 242"/>
                <a:gd name="T11" fmla="*/ 14 h 436"/>
                <a:gd name="T12" fmla="*/ 206 w 242"/>
                <a:gd name="T13" fmla="*/ 72 h 436"/>
                <a:gd name="T14" fmla="*/ 219 w 242"/>
                <a:gd name="T15" fmla="*/ 82 h 436"/>
                <a:gd name="T16" fmla="*/ 236 w 242"/>
                <a:gd name="T17" fmla="*/ 144 h 436"/>
                <a:gd name="T18" fmla="*/ 196 w 242"/>
                <a:gd name="T19" fmla="*/ 293 h 436"/>
                <a:gd name="T20" fmla="*/ 67 w 242"/>
                <a:gd name="T21" fmla="*/ 423 h 436"/>
                <a:gd name="T22" fmla="*/ 22 w 242"/>
                <a:gd name="T23" fmla="*/ 429 h 436"/>
                <a:gd name="T24" fmla="*/ 21 w 242"/>
                <a:gd name="T25" fmla="*/ 428 h 436"/>
                <a:gd name="T26" fmla="*/ 5 w 242"/>
                <a:gd name="T27" fmla="*/ 38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436">
                  <a:moveTo>
                    <a:pt x="5" y="387"/>
                  </a:moveTo>
                  <a:cubicBezTo>
                    <a:pt x="9" y="371"/>
                    <a:pt x="9" y="371"/>
                    <a:pt x="9" y="37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102" y="23"/>
                    <a:pt x="93" y="8"/>
                    <a:pt x="80" y="0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211" y="75"/>
                    <a:pt x="215" y="78"/>
                    <a:pt x="219" y="82"/>
                  </a:cubicBezTo>
                  <a:cubicBezTo>
                    <a:pt x="235" y="98"/>
                    <a:pt x="242" y="122"/>
                    <a:pt x="236" y="144"/>
                  </a:cubicBezTo>
                  <a:cubicBezTo>
                    <a:pt x="196" y="293"/>
                    <a:pt x="196" y="293"/>
                    <a:pt x="196" y="293"/>
                  </a:cubicBezTo>
                  <a:cubicBezTo>
                    <a:pt x="67" y="423"/>
                    <a:pt x="67" y="423"/>
                    <a:pt x="67" y="423"/>
                  </a:cubicBezTo>
                  <a:cubicBezTo>
                    <a:pt x="53" y="436"/>
                    <a:pt x="36" y="436"/>
                    <a:pt x="22" y="429"/>
                  </a:cubicBezTo>
                  <a:cubicBezTo>
                    <a:pt x="21" y="428"/>
                    <a:pt x="21" y="428"/>
                    <a:pt x="21" y="428"/>
                  </a:cubicBezTo>
                  <a:cubicBezTo>
                    <a:pt x="8" y="420"/>
                    <a:pt x="0" y="404"/>
                    <a:pt x="5" y="38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41"/>
            <p:cNvSpPr>
              <a:spLocks/>
            </p:cNvSpPr>
            <p:nvPr userDrawn="1"/>
          </p:nvSpPr>
          <p:spPr bwMode="auto">
            <a:xfrm>
              <a:off x="7678738" y="4860925"/>
              <a:ext cx="1463675" cy="1619250"/>
            </a:xfrm>
            <a:custGeom>
              <a:avLst/>
              <a:gdLst>
                <a:gd name="T0" fmla="*/ 461 w 461"/>
                <a:gd name="T1" fmla="*/ 0 h 510"/>
                <a:gd name="T2" fmla="*/ 461 w 461"/>
                <a:gd name="T3" fmla="*/ 227 h 510"/>
                <a:gd name="T4" fmla="*/ 203 w 461"/>
                <a:gd name="T5" fmla="*/ 485 h 510"/>
                <a:gd name="T6" fmla="*/ 126 w 461"/>
                <a:gd name="T7" fmla="*/ 495 h 510"/>
                <a:gd name="T8" fmla="*/ 25 w 461"/>
                <a:gd name="T9" fmla="*/ 437 h 510"/>
                <a:gd name="T10" fmla="*/ 2 w 461"/>
                <a:gd name="T11" fmla="*/ 423 h 510"/>
                <a:gd name="T12" fmla="*/ 1 w 461"/>
                <a:gd name="T13" fmla="*/ 423 h 510"/>
                <a:gd name="T14" fmla="*/ 0 w 461"/>
                <a:gd name="T15" fmla="*/ 423 h 510"/>
                <a:gd name="T16" fmla="*/ 5 w 461"/>
                <a:gd name="T17" fmla="*/ 425 h 510"/>
                <a:gd name="T18" fmla="*/ 9 w 461"/>
                <a:gd name="T19" fmla="*/ 426 h 510"/>
                <a:gd name="T20" fmla="*/ 9 w 461"/>
                <a:gd name="T21" fmla="*/ 426 h 510"/>
                <a:gd name="T22" fmla="*/ 10 w 461"/>
                <a:gd name="T23" fmla="*/ 427 h 510"/>
                <a:gd name="T24" fmla="*/ 11 w 461"/>
                <a:gd name="T25" fmla="*/ 427 h 510"/>
                <a:gd name="T26" fmla="*/ 12 w 461"/>
                <a:gd name="T27" fmla="*/ 427 h 510"/>
                <a:gd name="T28" fmla="*/ 14 w 461"/>
                <a:gd name="T29" fmla="*/ 427 h 510"/>
                <a:gd name="T30" fmla="*/ 16 w 461"/>
                <a:gd name="T31" fmla="*/ 427 h 510"/>
                <a:gd name="T32" fmla="*/ 35 w 461"/>
                <a:gd name="T33" fmla="*/ 423 h 510"/>
                <a:gd name="T34" fmla="*/ 35 w 461"/>
                <a:gd name="T35" fmla="*/ 423 h 510"/>
                <a:gd name="T36" fmla="*/ 37 w 461"/>
                <a:gd name="T37" fmla="*/ 423 h 510"/>
                <a:gd name="T38" fmla="*/ 39 w 461"/>
                <a:gd name="T39" fmla="*/ 421 h 510"/>
                <a:gd name="T40" fmla="*/ 43 w 461"/>
                <a:gd name="T41" fmla="*/ 418 h 510"/>
                <a:gd name="T42" fmla="*/ 43 w 461"/>
                <a:gd name="T43" fmla="*/ 418 h 510"/>
                <a:gd name="T44" fmla="*/ 45 w 461"/>
                <a:gd name="T45" fmla="*/ 417 h 510"/>
                <a:gd name="T46" fmla="*/ 143 w 461"/>
                <a:gd name="T47" fmla="*/ 318 h 510"/>
                <a:gd name="T48" fmla="*/ 174 w 461"/>
                <a:gd name="T49" fmla="*/ 287 h 510"/>
                <a:gd name="T50" fmla="*/ 174 w 461"/>
                <a:gd name="T51" fmla="*/ 287 h 510"/>
                <a:gd name="T52" fmla="*/ 461 w 461"/>
                <a:gd name="T53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1" h="510">
                  <a:moveTo>
                    <a:pt x="461" y="0"/>
                  </a:moveTo>
                  <a:cubicBezTo>
                    <a:pt x="461" y="227"/>
                    <a:pt x="461" y="227"/>
                    <a:pt x="461" y="227"/>
                  </a:cubicBezTo>
                  <a:cubicBezTo>
                    <a:pt x="203" y="485"/>
                    <a:pt x="203" y="485"/>
                    <a:pt x="203" y="485"/>
                  </a:cubicBezTo>
                  <a:cubicBezTo>
                    <a:pt x="183" y="506"/>
                    <a:pt x="151" y="510"/>
                    <a:pt x="126" y="495"/>
                  </a:cubicBezTo>
                  <a:cubicBezTo>
                    <a:pt x="25" y="437"/>
                    <a:pt x="25" y="437"/>
                    <a:pt x="25" y="437"/>
                  </a:cubicBezTo>
                  <a:cubicBezTo>
                    <a:pt x="2" y="423"/>
                    <a:pt x="2" y="423"/>
                    <a:pt x="2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2" y="423"/>
                    <a:pt x="3" y="424"/>
                    <a:pt x="5" y="425"/>
                  </a:cubicBezTo>
                  <a:cubicBezTo>
                    <a:pt x="6" y="425"/>
                    <a:pt x="8" y="426"/>
                    <a:pt x="9" y="426"/>
                  </a:cubicBezTo>
                  <a:cubicBezTo>
                    <a:pt x="9" y="426"/>
                    <a:pt x="9" y="426"/>
                    <a:pt x="9" y="426"/>
                  </a:cubicBezTo>
                  <a:cubicBezTo>
                    <a:pt x="10" y="426"/>
                    <a:pt x="10" y="427"/>
                    <a:pt x="10" y="427"/>
                  </a:cubicBezTo>
                  <a:cubicBezTo>
                    <a:pt x="11" y="427"/>
                    <a:pt x="11" y="427"/>
                    <a:pt x="11" y="427"/>
                  </a:cubicBezTo>
                  <a:cubicBezTo>
                    <a:pt x="11" y="427"/>
                    <a:pt x="11" y="427"/>
                    <a:pt x="12" y="427"/>
                  </a:cubicBezTo>
                  <a:cubicBezTo>
                    <a:pt x="12" y="427"/>
                    <a:pt x="13" y="427"/>
                    <a:pt x="14" y="427"/>
                  </a:cubicBezTo>
                  <a:cubicBezTo>
                    <a:pt x="15" y="427"/>
                    <a:pt x="15" y="427"/>
                    <a:pt x="16" y="427"/>
                  </a:cubicBezTo>
                  <a:cubicBezTo>
                    <a:pt x="22" y="428"/>
                    <a:pt x="29" y="427"/>
                    <a:pt x="35" y="423"/>
                  </a:cubicBezTo>
                  <a:cubicBezTo>
                    <a:pt x="35" y="423"/>
                    <a:pt x="35" y="423"/>
                    <a:pt x="35" y="423"/>
                  </a:cubicBezTo>
                  <a:cubicBezTo>
                    <a:pt x="36" y="423"/>
                    <a:pt x="37" y="423"/>
                    <a:pt x="37" y="423"/>
                  </a:cubicBezTo>
                  <a:cubicBezTo>
                    <a:pt x="38" y="422"/>
                    <a:pt x="39" y="422"/>
                    <a:pt x="39" y="421"/>
                  </a:cubicBezTo>
                  <a:cubicBezTo>
                    <a:pt x="41" y="420"/>
                    <a:pt x="42" y="419"/>
                    <a:pt x="43" y="418"/>
                  </a:cubicBezTo>
                  <a:cubicBezTo>
                    <a:pt x="43" y="418"/>
                    <a:pt x="43" y="418"/>
                    <a:pt x="43" y="418"/>
                  </a:cubicBezTo>
                  <a:cubicBezTo>
                    <a:pt x="44" y="417"/>
                    <a:pt x="44" y="417"/>
                    <a:pt x="45" y="417"/>
                  </a:cubicBezTo>
                  <a:cubicBezTo>
                    <a:pt x="143" y="318"/>
                    <a:pt x="143" y="318"/>
                    <a:pt x="143" y="318"/>
                  </a:cubicBezTo>
                  <a:cubicBezTo>
                    <a:pt x="174" y="287"/>
                    <a:pt x="174" y="287"/>
                    <a:pt x="174" y="287"/>
                  </a:cubicBezTo>
                  <a:cubicBezTo>
                    <a:pt x="174" y="287"/>
                    <a:pt x="174" y="287"/>
                    <a:pt x="174" y="287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42"/>
            <p:cNvSpPr>
              <a:spLocks/>
            </p:cNvSpPr>
            <p:nvPr userDrawn="1"/>
          </p:nvSpPr>
          <p:spPr bwMode="auto">
            <a:xfrm>
              <a:off x="7608888" y="5508625"/>
              <a:ext cx="523875" cy="717550"/>
            </a:xfrm>
            <a:custGeom>
              <a:avLst/>
              <a:gdLst>
                <a:gd name="T0" fmla="*/ 52 w 165"/>
                <a:gd name="T1" fmla="*/ 0 h 226"/>
                <a:gd name="T2" fmla="*/ 165 w 165"/>
                <a:gd name="T3" fmla="*/ 114 h 226"/>
                <a:gd name="T4" fmla="*/ 67 w 165"/>
                <a:gd name="T5" fmla="*/ 213 h 226"/>
                <a:gd name="T6" fmla="*/ 23 w 165"/>
                <a:gd name="T7" fmla="*/ 219 h 226"/>
                <a:gd name="T8" fmla="*/ 21 w 165"/>
                <a:gd name="T9" fmla="*/ 218 h 226"/>
                <a:gd name="T10" fmla="*/ 5 w 165"/>
                <a:gd name="T11" fmla="*/ 177 h 226"/>
                <a:gd name="T12" fmla="*/ 52 w 165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26">
                  <a:moveTo>
                    <a:pt x="52" y="0"/>
                  </a:moveTo>
                  <a:cubicBezTo>
                    <a:pt x="165" y="114"/>
                    <a:pt x="165" y="114"/>
                    <a:pt x="165" y="114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54" y="226"/>
                    <a:pt x="36" y="226"/>
                    <a:pt x="23" y="219"/>
                  </a:cubicBezTo>
                  <a:cubicBezTo>
                    <a:pt x="21" y="218"/>
                    <a:pt x="21" y="218"/>
                    <a:pt x="21" y="218"/>
                  </a:cubicBezTo>
                  <a:cubicBezTo>
                    <a:pt x="8" y="210"/>
                    <a:pt x="0" y="195"/>
                    <a:pt x="5" y="177"/>
                  </a:cubicBezTo>
                  <a:lnTo>
                    <a:pt x="52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0000"/>
                  </a:sysClr>
                </a:gs>
                <a:gs pos="50000">
                  <a:sysClr val="windowText" lastClr="000000">
                    <a:alpha val="0"/>
                  </a:sysClr>
                </a:gs>
              </a:gsLst>
              <a:lin ang="18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43"/>
            <p:cNvSpPr>
              <a:spLocks/>
            </p:cNvSpPr>
            <p:nvPr userDrawn="1"/>
          </p:nvSpPr>
          <p:spPr bwMode="auto">
            <a:xfrm>
              <a:off x="7675563" y="5108575"/>
              <a:ext cx="701675" cy="1117600"/>
            </a:xfrm>
            <a:custGeom>
              <a:avLst/>
              <a:gdLst>
                <a:gd name="T0" fmla="*/ 0 w 221"/>
                <a:gd name="T1" fmla="*/ 344 h 352"/>
                <a:gd name="T2" fmla="*/ 199 w 221"/>
                <a:gd name="T3" fmla="*/ 0 h 352"/>
                <a:gd name="T4" fmla="*/ 215 w 221"/>
                <a:gd name="T5" fmla="*/ 60 h 352"/>
                <a:gd name="T6" fmla="*/ 175 w 221"/>
                <a:gd name="T7" fmla="*/ 209 h 352"/>
                <a:gd name="T8" fmla="*/ 46 w 221"/>
                <a:gd name="T9" fmla="*/ 339 h 352"/>
                <a:gd name="T10" fmla="*/ 1 w 221"/>
                <a:gd name="T11" fmla="*/ 345 h 352"/>
                <a:gd name="T12" fmla="*/ 0 w 221"/>
                <a:gd name="T13" fmla="*/ 34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52">
                  <a:moveTo>
                    <a:pt x="0" y="344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214" y="16"/>
                    <a:pt x="221" y="38"/>
                    <a:pt x="215" y="60"/>
                  </a:cubicBezTo>
                  <a:cubicBezTo>
                    <a:pt x="175" y="209"/>
                    <a:pt x="175" y="209"/>
                    <a:pt x="175" y="209"/>
                  </a:cubicBezTo>
                  <a:cubicBezTo>
                    <a:pt x="46" y="339"/>
                    <a:pt x="46" y="339"/>
                    <a:pt x="46" y="339"/>
                  </a:cubicBezTo>
                  <a:cubicBezTo>
                    <a:pt x="32" y="352"/>
                    <a:pt x="15" y="352"/>
                    <a:pt x="1" y="345"/>
                  </a:cubicBezTo>
                  <a:lnTo>
                    <a:pt x="0" y="344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10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75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34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d_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95325" y="1136050"/>
            <a:ext cx="11028912" cy="47494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825"/>
            </a:lvl2pPr>
            <a:lvl3pPr marL="685800" indent="0" algn="ctr">
              <a:buNone/>
              <a:defRPr sz="825"/>
            </a:lvl3pPr>
            <a:lvl4pPr marL="1028700" indent="0" algn="ctr">
              <a:buNone/>
              <a:defRPr sz="825"/>
            </a:lvl4pPr>
            <a:lvl5pPr marL="1371600" indent="0" algn="ctr">
              <a:buNone/>
              <a:defRPr sz="825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9525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59" userDrawn="1">
          <p15:clr>
            <a:srgbClr val="FBAE40"/>
          </p15:clr>
        </p15:guide>
        <p15:guide id="2" pos="3003" userDrawn="1">
          <p15:clr>
            <a:srgbClr val="FBAE40"/>
          </p15:clr>
        </p15:guide>
        <p15:guide id="3" pos="4485" userDrawn="1">
          <p15:clr>
            <a:srgbClr val="FBAE40"/>
          </p15:clr>
        </p15:guide>
        <p15:guide id="4" pos="4727" userDrawn="1">
          <p15:clr>
            <a:srgbClr val="FBAE40"/>
          </p15:clr>
        </p15:guide>
        <p15:guide id="5" pos="6208" userDrawn="1">
          <p15:clr>
            <a:srgbClr val="FBAE40"/>
          </p15:clr>
        </p15:guide>
        <p15:guide id="6" pos="6451" userDrawn="1">
          <p15:clr>
            <a:srgbClr val="FBAE40"/>
          </p15:clr>
        </p15:guide>
        <p15:guide id="7" pos="584" userDrawn="1">
          <p15:clr>
            <a:srgbClr val="FBAE40"/>
          </p15:clr>
        </p15:guide>
        <p15:guide id="8" pos="9656" userDrawn="1">
          <p15:clr>
            <a:srgbClr val="FBAE40"/>
          </p15:clr>
        </p15:guide>
        <p15:guide id="9" pos="7932" userDrawn="1">
          <p15:clr>
            <a:srgbClr val="FBAE40"/>
          </p15:clr>
        </p15:guide>
        <p15:guide id="10" pos="817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7937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301557" y="1160719"/>
            <a:ext cx="11398075" cy="5486266"/>
          </a:xfrm>
          <a:prstGeom prst="rect">
            <a:avLst/>
          </a:prstGeo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  <a:lvl2pPr>
              <a:defRPr cap="none">
                <a:solidFill>
                  <a:schemeClr val="bg1"/>
                </a:solidFill>
              </a:defRPr>
            </a:lvl2pPr>
            <a:lvl3pPr>
              <a:defRPr cap="none">
                <a:solidFill>
                  <a:schemeClr val="bg1"/>
                </a:solidFill>
              </a:defRPr>
            </a:lvl3pPr>
            <a:lvl4pPr>
              <a:defRPr cap="none">
                <a:solidFill>
                  <a:schemeClr val="bg1"/>
                </a:solidFill>
              </a:defRPr>
            </a:lvl4pPr>
            <a:lvl5pPr>
              <a:defRPr cap="none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1946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1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1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0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2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0C1FB-1100-4666-8048-22F42188058F}" type="datetimeFigureOut">
              <a:rPr lang="en-US" smtClean="0"/>
              <a:t>13/Dec/2020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BEF63-D35D-4724-88F4-F896EEFD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8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hamed.araby\Desktop\Picture2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1" y="-22860"/>
            <a:ext cx="12273281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812800" y="1676400"/>
            <a:ext cx="10058400" cy="312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3"/>
          <p:cNvPicPr>
            <a:picLocks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4" y="6675120"/>
            <a:ext cx="963168" cy="20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7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817" r:id="rId21"/>
    <p:sldLayoutId id="2147483820" r:id="rId22"/>
    <p:sldLayoutId id="2147483821" r:id="rId23"/>
    <p:sldLayoutId id="2147483822" r:id="rId24"/>
    <p:sldLayoutId id="2147483823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>
            <a:spLocks/>
          </p:cNvSpPr>
          <p:nvPr/>
        </p:nvSpPr>
        <p:spPr bwMode="auto">
          <a:xfrm>
            <a:off x="-1" y="0"/>
            <a:ext cx="11738620" cy="937847"/>
          </a:xfrm>
          <a:custGeom>
            <a:avLst/>
            <a:gdLst>
              <a:gd name="connsiteX0" fmla="*/ 0 w 11738620"/>
              <a:gd name="connsiteY0" fmla="*/ 0 h 1160833"/>
              <a:gd name="connsiteX1" fmla="*/ 3519305 w 11738620"/>
              <a:gd name="connsiteY1" fmla="*/ 0 h 1160833"/>
              <a:gd name="connsiteX2" fmla="*/ 3773767 w 11738620"/>
              <a:gd name="connsiteY2" fmla="*/ 0 h 1160833"/>
              <a:gd name="connsiteX3" fmla="*/ 4388476 w 11738620"/>
              <a:gd name="connsiteY3" fmla="*/ 0 h 1160833"/>
              <a:gd name="connsiteX4" fmla="*/ 5109954 w 11738620"/>
              <a:gd name="connsiteY4" fmla="*/ 0 h 1160833"/>
              <a:gd name="connsiteX5" fmla="*/ 5124212 w 11738620"/>
              <a:gd name="connsiteY5" fmla="*/ 0 h 1160833"/>
              <a:gd name="connsiteX6" fmla="*/ 5737635 w 11738620"/>
              <a:gd name="connsiteY6" fmla="*/ 0 h 1160833"/>
              <a:gd name="connsiteX7" fmla="*/ 6239864 w 11738620"/>
              <a:gd name="connsiteY7" fmla="*/ 0 h 1160833"/>
              <a:gd name="connsiteX8" fmla="*/ 6279350 w 11738620"/>
              <a:gd name="connsiteY8" fmla="*/ 0 h 1160833"/>
              <a:gd name="connsiteX9" fmla="*/ 6642017 w 11738620"/>
              <a:gd name="connsiteY9" fmla="*/ 0 h 1160833"/>
              <a:gd name="connsiteX10" fmla="*/ 6955215 w 11738620"/>
              <a:gd name="connsiteY10" fmla="*/ 0 h 1160833"/>
              <a:gd name="connsiteX11" fmla="*/ 7190577 w 11738620"/>
              <a:gd name="connsiteY11" fmla="*/ 0 h 1160833"/>
              <a:gd name="connsiteX12" fmla="*/ 7293073 w 11738620"/>
              <a:gd name="connsiteY12" fmla="*/ 0 h 1160833"/>
              <a:gd name="connsiteX13" fmla="*/ 7472269 w 11738620"/>
              <a:gd name="connsiteY13" fmla="*/ 0 h 1160833"/>
              <a:gd name="connsiteX14" fmla="*/ 7576051 w 11738620"/>
              <a:gd name="connsiteY14" fmla="*/ 0 h 1160833"/>
              <a:gd name="connsiteX15" fmla="*/ 7590877 w 11738620"/>
              <a:gd name="connsiteY15" fmla="*/ 0 h 1160833"/>
              <a:gd name="connsiteX16" fmla="*/ 8162243 w 11738620"/>
              <a:gd name="connsiteY16" fmla="*/ 0 h 1160833"/>
              <a:gd name="connsiteX17" fmla="*/ 11364644 w 11738620"/>
              <a:gd name="connsiteY17" fmla="*/ 0 h 1160833"/>
              <a:gd name="connsiteX18" fmla="*/ 11364644 w 11738620"/>
              <a:gd name="connsiteY18" fmla="*/ 660827 h 1160833"/>
              <a:gd name="connsiteX19" fmla="*/ 11694936 w 11738620"/>
              <a:gd name="connsiteY19" fmla="*/ 991240 h 1160833"/>
              <a:gd name="connsiteX20" fmla="*/ 11735857 w 11738620"/>
              <a:gd name="connsiteY20" fmla="*/ 1093581 h 1160833"/>
              <a:gd name="connsiteX21" fmla="*/ 11735857 w 11738620"/>
              <a:gd name="connsiteY21" fmla="*/ 1096505 h 1160833"/>
              <a:gd name="connsiteX22" fmla="*/ 11648169 w 11738620"/>
              <a:gd name="connsiteY22" fmla="*/ 1160833 h 1160833"/>
              <a:gd name="connsiteX23" fmla="*/ 7997415 w 11738620"/>
              <a:gd name="connsiteY23" fmla="*/ 1160833 h 1160833"/>
              <a:gd name="connsiteX24" fmla="*/ 7874402 w 11738620"/>
              <a:gd name="connsiteY24" fmla="*/ 1160833 h 1160833"/>
              <a:gd name="connsiteX25" fmla="*/ 7095781 w 11738620"/>
              <a:gd name="connsiteY25" fmla="*/ 1160833 h 1160833"/>
              <a:gd name="connsiteX26" fmla="*/ 6488308 w 11738620"/>
              <a:gd name="connsiteY26" fmla="*/ 1160833 h 1160833"/>
              <a:gd name="connsiteX27" fmla="*/ 6332564 w 11738620"/>
              <a:gd name="connsiteY27" fmla="*/ 1160833 h 1160833"/>
              <a:gd name="connsiteX28" fmla="*/ 5696229 w 11738620"/>
              <a:gd name="connsiteY28" fmla="*/ 1160833 h 1160833"/>
              <a:gd name="connsiteX29" fmla="*/ 5275234 w 11738620"/>
              <a:gd name="connsiteY29" fmla="*/ 1160833 h 1160833"/>
              <a:gd name="connsiteX30" fmla="*/ 5175242 w 11738620"/>
              <a:gd name="connsiteY30" fmla="*/ 1160833 h 1160833"/>
              <a:gd name="connsiteX31" fmla="*/ 4433172 w 11738620"/>
              <a:gd name="connsiteY31" fmla="*/ 1160833 h 1160833"/>
              <a:gd name="connsiteX32" fmla="*/ 4223648 w 11738620"/>
              <a:gd name="connsiteY32" fmla="*/ 1160833 h 1160833"/>
              <a:gd name="connsiteX33" fmla="*/ 4189019 w 11738620"/>
              <a:gd name="connsiteY33" fmla="*/ 1160833 h 1160833"/>
              <a:gd name="connsiteX34" fmla="*/ 3773767 w 11738620"/>
              <a:gd name="connsiteY34" fmla="*/ 1160833 h 1160833"/>
              <a:gd name="connsiteX35" fmla="*/ 3322013 w 11738620"/>
              <a:gd name="connsiteY35" fmla="*/ 1160833 h 1160833"/>
              <a:gd name="connsiteX36" fmla="*/ 0 w 11738620"/>
              <a:gd name="connsiteY36" fmla="*/ 1160833 h 1160833"/>
              <a:gd name="connsiteX37" fmla="*/ 0 w 11738620"/>
              <a:gd name="connsiteY37" fmla="*/ 0 h 116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738620" h="1160833">
                <a:moveTo>
                  <a:pt x="0" y="0"/>
                </a:moveTo>
                <a:cubicBezTo>
                  <a:pt x="1423289" y="0"/>
                  <a:pt x="2579712" y="0"/>
                  <a:pt x="3519305" y="0"/>
                </a:cubicBezTo>
                <a:lnTo>
                  <a:pt x="3773767" y="0"/>
                </a:lnTo>
                <a:lnTo>
                  <a:pt x="4388476" y="0"/>
                </a:lnTo>
                <a:lnTo>
                  <a:pt x="5109954" y="0"/>
                </a:lnTo>
                <a:lnTo>
                  <a:pt x="5124212" y="0"/>
                </a:lnTo>
                <a:lnTo>
                  <a:pt x="5737635" y="0"/>
                </a:lnTo>
                <a:lnTo>
                  <a:pt x="6239864" y="0"/>
                </a:lnTo>
                <a:lnTo>
                  <a:pt x="6279350" y="0"/>
                </a:lnTo>
                <a:lnTo>
                  <a:pt x="6642017" y="0"/>
                </a:lnTo>
                <a:lnTo>
                  <a:pt x="6955215" y="0"/>
                </a:lnTo>
                <a:lnTo>
                  <a:pt x="7190577" y="0"/>
                </a:lnTo>
                <a:lnTo>
                  <a:pt x="7293073" y="0"/>
                </a:lnTo>
                <a:lnTo>
                  <a:pt x="7472269" y="0"/>
                </a:lnTo>
                <a:lnTo>
                  <a:pt x="7576051" y="0"/>
                </a:lnTo>
                <a:lnTo>
                  <a:pt x="7590877" y="0"/>
                </a:lnTo>
                <a:lnTo>
                  <a:pt x="8162243" y="0"/>
                </a:lnTo>
                <a:cubicBezTo>
                  <a:pt x="11364644" y="0"/>
                  <a:pt x="11364644" y="0"/>
                  <a:pt x="11364644" y="0"/>
                </a:cubicBezTo>
                <a:cubicBezTo>
                  <a:pt x="11364644" y="660827"/>
                  <a:pt x="11364644" y="660827"/>
                  <a:pt x="11364644" y="660827"/>
                </a:cubicBezTo>
                <a:cubicBezTo>
                  <a:pt x="11694936" y="991240"/>
                  <a:pt x="11694936" y="991240"/>
                  <a:pt x="11694936" y="991240"/>
                </a:cubicBezTo>
                <a:cubicBezTo>
                  <a:pt x="11732934" y="1014632"/>
                  <a:pt x="11744626" y="1055569"/>
                  <a:pt x="11735857" y="1093581"/>
                </a:cubicBezTo>
                <a:cubicBezTo>
                  <a:pt x="11735857" y="1096505"/>
                  <a:pt x="11735857" y="1096505"/>
                  <a:pt x="11735857" y="1096505"/>
                </a:cubicBezTo>
                <a:cubicBezTo>
                  <a:pt x="11724166" y="1131593"/>
                  <a:pt x="11694936" y="1160833"/>
                  <a:pt x="11648169" y="1160833"/>
                </a:cubicBezTo>
                <a:cubicBezTo>
                  <a:pt x="10171719" y="1160833"/>
                  <a:pt x="8972103" y="1160833"/>
                  <a:pt x="7997415" y="1160833"/>
                </a:cubicBezTo>
                <a:lnTo>
                  <a:pt x="7874402" y="1160833"/>
                </a:lnTo>
                <a:lnTo>
                  <a:pt x="7095781" y="1160833"/>
                </a:lnTo>
                <a:lnTo>
                  <a:pt x="6488308" y="1160833"/>
                </a:lnTo>
                <a:lnTo>
                  <a:pt x="6332564" y="1160833"/>
                </a:lnTo>
                <a:cubicBezTo>
                  <a:pt x="6099946" y="1160833"/>
                  <a:pt x="5888475" y="1160833"/>
                  <a:pt x="5696229" y="1160833"/>
                </a:cubicBezTo>
                <a:lnTo>
                  <a:pt x="5275234" y="1160833"/>
                </a:lnTo>
                <a:lnTo>
                  <a:pt x="5175242" y="1160833"/>
                </a:lnTo>
                <a:cubicBezTo>
                  <a:pt x="4863803" y="1160833"/>
                  <a:pt x="4621573" y="1160833"/>
                  <a:pt x="4433172" y="1160833"/>
                </a:cubicBezTo>
                <a:lnTo>
                  <a:pt x="4223648" y="1160833"/>
                </a:lnTo>
                <a:lnTo>
                  <a:pt x="4189019" y="1160833"/>
                </a:lnTo>
                <a:cubicBezTo>
                  <a:pt x="3773767" y="1160833"/>
                  <a:pt x="3773767" y="1160833"/>
                  <a:pt x="3773767" y="1160833"/>
                </a:cubicBezTo>
                <a:lnTo>
                  <a:pt x="3322013" y="1160833"/>
                </a:lnTo>
                <a:cubicBezTo>
                  <a:pt x="0" y="1160833"/>
                  <a:pt x="0" y="1160833"/>
                  <a:pt x="0" y="1160833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37" y="18792"/>
            <a:ext cx="10801351" cy="91905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Freeform 7"/>
          <p:cNvSpPr>
            <a:spLocks/>
          </p:cNvSpPr>
          <p:nvPr userDrawn="1"/>
        </p:nvSpPr>
        <p:spPr bwMode="auto">
          <a:xfrm>
            <a:off x="10890815" y="356731"/>
            <a:ext cx="914324" cy="581116"/>
          </a:xfrm>
          <a:custGeom>
            <a:avLst/>
            <a:gdLst>
              <a:gd name="T0" fmla="*/ 18 w 323"/>
              <a:gd name="T1" fmla="*/ 69 h 252"/>
              <a:gd name="T2" fmla="*/ 29 w 323"/>
              <a:gd name="T3" fmla="*/ 75 h 252"/>
              <a:gd name="T4" fmla="*/ 275 w 323"/>
              <a:gd name="T5" fmla="*/ 217 h 252"/>
              <a:gd name="T6" fmla="*/ 275 w 323"/>
              <a:gd name="T7" fmla="*/ 217 h 252"/>
              <a:gd name="T8" fmla="*/ 289 w 323"/>
              <a:gd name="T9" fmla="*/ 252 h 252"/>
              <a:gd name="T10" fmla="*/ 295 w 323"/>
              <a:gd name="T11" fmla="*/ 229 h 252"/>
              <a:gd name="T12" fmla="*/ 321 w 323"/>
              <a:gd name="T13" fmla="*/ 135 h 252"/>
              <a:gd name="T14" fmla="*/ 322 w 323"/>
              <a:gd name="T15" fmla="*/ 122 h 252"/>
              <a:gd name="T16" fmla="*/ 296 w 323"/>
              <a:gd name="T17" fmla="*/ 75 h 252"/>
              <a:gd name="T18" fmla="*/ 165 w 323"/>
              <a:gd name="T19" fmla="*/ 0 h 252"/>
              <a:gd name="T20" fmla="*/ 33 w 323"/>
              <a:gd name="T21" fmla="*/ 6 h 252"/>
              <a:gd name="T22" fmla="*/ 4 w 323"/>
              <a:gd name="T23" fmla="*/ 34 h 252"/>
              <a:gd name="T24" fmla="*/ 3 w 323"/>
              <a:gd name="T25" fmla="*/ 35 h 252"/>
              <a:gd name="T26" fmla="*/ 18 w 323"/>
              <a:gd name="T27" fmla="*/ 69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3" h="252">
                <a:moveTo>
                  <a:pt x="18" y="69"/>
                </a:moveTo>
                <a:cubicBezTo>
                  <a:pt x="29" y="75"/>
                  <a:pt x="29" y="75"/>
                  <a:pt x="29" y="75"/>
                </a:cubicBezTo>
                <a:cubicBezTo>
                  <a:pt x="275" y="217"/>
                  <a:pt x="275" y="217"/>
                  <a:pt x="275" y="217"/>
                </a:cubicBezTo>
                <a:cubicBezTo>
                  <a:pt x="275" y="217"/>
                  <a:pt x="275" y="217"/>
                  <a:pt x="275" y="217"/>
                </a:cubicBezTo>
                <a:cubicBezTo>
                  <a:pt x="288" y="225"/>
                  <a:pt x="292" y="239"/>
                  <a:pt x="289" y="252"/>
                </a:cubicBezTo>
                <a:cubicBezTo>
                  <a:pt x="295" y="229"/>
                  <a:pt x="295" y="229"/>
                  <a:pt x="295" y="229"/>
                </a:cubicBezTo>
                <a:cubicBezTo>
                  <a:pt x="321" y="135"/>
                  <a:pt x="321" y="135"/>
                  <a:pt x="321" y="135"/>
                </a:cubicBezTo>
                <a:cubicBezTo>
                  <a:pt x="322" y="131"/>
                  <a:pt x="322" y="126"/>
                  <a:pt x="322" y="122"/>
                </a:cubicBezTo>
                <a:cubicBezTo>
                  <a:pt x="323" y="103"/>
                  <a:pt x="313" y="85"/>
                  <a:pt x="296" y="75"/>
                </a:cubicBezTo>
                <a:cubicBezTo>
                  <a:pt x="165" y="0"/>
                  <a:pt x="165" y="0"/>
                  <a:pt x="165" y="0"/>
                </a:cubicBezTo>
                <a:cubicBezTo>
                  <a:pt x="33" y="6"/>
                  <a:pt x="33" y="6"/>
                  <a:pt x="33" y="6"/>
                </a:cubicBezTo>
                <a:cubicBezTo>
                  <a:pt x="18" y="6"/>
                  <a:pt x="7" y="22"/>
                  <a:pt x="4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0" y="47"/>
                  <a:pt x="5" y="61"/>
                  <a:pt x="18" y="6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Freeform 8"/>
          <p:cNvSpPr>
            <a:spLocks/>
          </p:cNvSpPr>
          <p:nvPr userDrawn="1"/>
        </p:nvSpPr>
        <p:spPr bwMode="auto">
          <a:xfrm>
            <a:off x="10902509" y="0"/>
            <a:ext cx="1289491" cy="456146"/>
          </a:xfrm>
          <a:custGeom>
            <a:avLst/>
            <a:gdLst>
              <a:gd name="T0" fmla="*/ 0 w 441"/>
              <a:gd name="T1" fmla="*/ 156 h 156"/>
              <a:gd name="T2" fmla="*/ 29 w 441"/>
              <a:gd name="T3" fmla="*/ 133 h 156"/>
              <a:gd name="T4" fmla="*/ 441 w 441"/>
              <a:gd name="T5" fmla="*/ 133 h 156"/>
              <a:gd name="T6" fmla="*/ 441 w 441"/>
              <a:gd name="T7" fmla="*/ 0 h 156"/>
              <a:gd name="T8" fmla="*/ 82 w 441"/>
              <a:gd name="T9" fmla="*/ 0 h 156"/>
              <a:gd name="T10" fmla="*/ 31 w 441"/>
              <a:gd name="T11" fmla="*/ 39 h 156"/>
              <a:gd name="T12" fmla="*/ 6 w 441"/>
              <a:gd name="T13" fmla="*/ 133 h 156"/>
              <a:gd name="T14" fmla="*/ 0 w 441"/>
              <a:gd name="T15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1" h="156">
                <a:moveTo>
                  <a:pt x="0" y="156"/>
                </a:moveTo>
                <a:cubicBezTo>
                  <a:pt x="3" y="144"/>
                  <a:pt x="14" y="133"/>
                  <a:pt x="29" y="133"/>
                </a:cubicBezTo>
                <a:cubicBezTo>
                  <a:pt x="441" y="133"/>
                  <a:pt x="441" y="133"/>
                  <a:pt x="441" y="133"/>
                </a:cubicBezTo>
                <a:cubicBezTo>
                  <a:pt x="441" y="0"/>
                  <a:pt x="441" y="0"/>
                  <a:pt x="441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58" y="0"/>
                  <a:pt x="37" y="16"/>
                  <a:pt x="31" y="39"/>
                </a:cubicBezTo>
                <a:cubicBezTo>
                  <a:pt x="6" y="133"/>
                  <a:pt x="6" y="133"/>
                  <a:pt x="6" y="133"/>
                </a:cubicBezTo>
                <a:lnTo>
                  <a:pt x="0" y="15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eBSEG</a:t>
            </a:r>
          </a:p>
        </p:txBody>
      </p:sp>
      <p:sp>
        <p:nvSpPr>
          <p:cNvPr id="31" name="Freeform 49"/>
          <p:cNvSpPr>
            <a:spLocks/>
          </p:cNvSpPr>
          <p:nvPr userDrawn="1"/>
        </p:nvSpPr>
        <p:spPr bwMode="auto">
          <a:xfrm>
            <a:off x="11283985" y="578109"/>
            <a:ext cx="432755" cy="388894"/>
          </a:xfrm>
          <a:custGeom>
            <a:avLst/>
            <a:gdLst>
              <a:gd name="T0" fmla="*/ 0 w 148"/>
              <a:gd name="T1" fmla="*/ 0 h 133"/>
              <a:gd name="T2" fmla="*/ 0 w 148"/>
              <a:gd name="T3" fmla="*/ 133 h 133"/>
              <a:gd name="T4" fmla="*/ 115 w 148"/>
              <a:gd name="T5" fmla="*/ 133 h 133"/>
              <a:gd name="T6" fmla="*/ 145 w 148"/>
              <a:gd name="T7" fmla="*/ 111 h 133"/>
              <a:gd name="T8" fmla="*/ 145 w 148"/>
              <a:gd name="T9" fmla="*/ 110 h 133"/>
              <a:gd name="T10" fmla="*/ 131 w 148"/>
              <a:gd name="T11" fmla="*/ 75 h 133"/>
              <a:gd name="T12" fmla="*/ 0 w 148"/>
              <a:gd name="T13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8" h="133">
                <a:moveTo>
                  <a:pt x="0" y="0"/>
                </a:moveTo>
                <a:cubicBezTo>
                  <a:pt x="0" y="133"/>
                  <a:pt x="0" y="133"/>
                  <a:pt x="0" y="133"/>
                </a:cubicBezTo>
                <a:cubicBezTo>
                  <a:pt x="115" y="133"/>
                  <a:pt x="115" y="133"/>
                  <a:pt x="115" y="133"/>
                </a:cubicBezTo>
                <a:cubicBezTo>
                  <a:pt x="131" y="133"/>
                  <a:pt x="141" y="123"/>
                  <a:pt x="145" y="111"/>
                </a:cubicBezTo>
                <a:cubicBezTo>
                  <a:pt x="145" y="110"/>
                  <a:pt x="145" y="110"/>
                  <a:pt x="145" y="110"/>
                </a:cubicBezTo>
                <a:cubicBezTo>
                  <a:pt x="148" y="97"/>
                  <a:pt x="144" y="83"/>
                  <a:pt x="131" y="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2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Freeform 50"/>
          <p:cNvSpPr>
            <a:spLocks/>
          </p:cNvSpPr>
          <p:nvPr userDrawn="1"/>
        </p:nvSpPr>
        <p:spPr bwMode="auto">
          <a:xfrm>
            <a:off x="10500300" y="633268"/>
            <a:ext cx="1210541" cy="321641"/>
          </a:xfrm>
          <a:custGeom>
            <a:avLst/>
            <a:gdLst>
              <a:gd name="T0" fmla="*/ 0 w 414"/>
              <a:gd name="T1" fmla="*/ 0 h 110"/>
              <a:gd name="T2" fmla="*/ 411 w 414"/>
              <a:gd name="T3" fmla="*/ 110 h 110"/>
              <a:gd name="T4" fmla="*/ 397 w 414"/>
              <a:gd name="T5" fmla="*/ 75 h 110"/>
              <a:gd name="T6" fmla="*/ 266 w 414"/>
              <a:gd name="T7" fmla="*/ 0 h 110"/>
              <a:gd name="T8" fmla="*/ 0 w 414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110">
                <a:moveTo>
                  <a:pt x="0" y="0"/>
                </a:moveTo>
                <a:cubicBezTo>
                  <a:pt x="411" y="110"/>
                  <a:pt x="411" y="110"/>
                  <a:pt x="411" y="110"/>
                </a:cubicBezTo>
                <a:cubicBezTo>
                  <a:pt x="414" y="97"/>
                  <a:pt x="410" y="83"/>
                  <a:pt x="397" y="75"/>
                </a:cubicBezTo>
                <a:cubicBezTo>
                  <a:pt x="266" y="0"/>
                  <a:pt x="266" y="0"/>
                  <a:pt x="26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Freeform 53"/>
          <p:cNvSpPr>
            <a:spLocks/>
          </p:cNvSpPr>
          <p:nvPr userDrawn="1"/>
        </p:nvSpPr>
        <p:spPr bwMode="auto">
          <a:xfrm>
            <a:off x="10699863" y="388896"/>
            <a:ext cx="811415" cy="423983"/>
          </a:xfrm>
          <a:custGeom>
            <a:avLst/>
            <a:gdLst>
              <a:gd name="T0" fmla="*/ 0 w 319"/>
              <a:gd name="T1" fmla="*/ 24 h 109"/>
              <a:gd name="T2" fmla="*/ 319 w 319"/>
              <a:gd name="T3" fmla="*/ 109 h 109"/>
              <a:gd name="T4" fmla="*/ 293 w 319"/>
              <a:gd name="T5" fmla="*/ 64 h 109"/>
              <a:gd name="T6" fmla="*/ 182 w 319"/>
              <a:gd name="T7" fmla="*/ 0 h 109"/>
              <a:gd name="T8" fmla="*/ 30 w 319"/>
              <a:gd name="T9" fmla="*/ 0 h 109"/>
              <a:gd name="T10" fmla="*/ 1 w 319"/>
              <a:gd name="T11" fmla="*/ 23 h 109"/>
              <a:gd name="T12" fmla="*/ 0 w 319"/>
              <a:gd name="T13" fmla="*/ 24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9" h="109">
                <a:moveTo>
                  <a:pt x="0" y="24"/>
                </a:moveTo>
                <a:cubicBezTo>
                  <a:pt x="319" y="109"/>
                  <a:pt x="319" y="109"/>
                  <a:pt x="319" y="109"/>
                </a:cubicBezTo>
                <a:cubicBezTo>
                  <a:pt x="319" y="91"/>
                  <a:pt x="309" y="74"/>
                  <a:pt x="293" y="64"/>
                </a:cubicBezTo>
                <a:cubicBezTo>
                  <a:pt x="182" y="0"/>
                  <a:pt x="182" y="0"/>
                  <a:pt x="182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5" y="0"/>
                  <a:pt x="4" y="11"/>
                  <a:pt x="1" y="23"/>
                </a:cubicBezTo>
                <a:lnTo>
                  <a:pt x="0" y="24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994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2775" b="1" kern="120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9656" userDrawn="1">
          <p15:clr>
            <a:srgbClr val="F26B43"/>
          </p15:clr>
        </p15:guide>
        <p15:guide id="2" pos="5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>
            <a:spLocks/>
          </p:cNvSpPr>
          <p:nvPr/>
        </p:nvSpPr>
        <p:spPr bwMode="auto">
          <a:xfrm>
            <a:off x="-1" y="0"/>
            <a:ext cx="11738620" cy="937847"/>
          </a:xfrm>
          <a:custGeom>
            <a:avLst/>
            <a:gdLst>
              <a:gd name="connsiteX0" fmla="*/ 0 w 11738620"/>
              <a:gd name="connsiteY0" fmla="*/ 0 h 1160833"/>
              <a:gd name="connsiteX1" fmla="*/ 3519305 w 11738620"/>
              <a:gd name="connsiteY1" fmla="*/ 0 h 1160833"/>
              <a:gd name="connsiteX2" fmla="*/ 3773767 w 11738620"/>
              <a:gd name="connsiteY2" fmla="*/ 0 h 1160833"/>
              <a:gd name="connsiteX3" fmla="*/ 4388476 w 11738620"/>
              <a:gd name="connsiteY3" fmla="*/ 0 h 1160833"/>
              <a:gd name="connsiteX4" fmla="*/ 5109954 w 11738620"/>
              <a:gd name="connsiteY4" fmla="*/ 0 h 1160833"/>
              <a:gd name="connsiteX5" fmla="*/ 5124212 w 11738620"/>
              <a:gd name="connsiteY5" fmla="*/ 0 h 1160833"/>
              <a:gd name="connsiteX6" fmla="*/ 5737635 w 11738620"/>
              <a:gd name="connsiteY6" fmla="*/ 0 h 1160833"/>
              <a:gd name="connsiteX7" fmla="*/ 6239864 w 11738620"/>
              <a:gd name="connsiteY7" fmla="*/ 0 h 1160833"/>
              <a:gd name="connsiteX8" fmla="*/ 6279350 w 11738620"/>
              <a:gd name="connsiteY8" fmla="*/ 0 h 1160833"/>
              <a:gd name="connsiteX9" fmla="*/ 6642017 w 11738620"/>
              <a:gd name="connsiteY9" fmla="*/ 0 h 1160833"/>
              <a:gd name="connsiteX10" fmla="*/ 6955215 w 11738620"/>
              <a:gd name="connsiteY10" fmla="*/ 0 h 1160833"/>
              <a:gd name="connsiteX11" fmla="*/ 7190577 w 11738620"/>
              <a:gd name="connsiteY11" fmla="*/ 0 h 1160833"/>
              <a:gd name="connsiteX12" fmla="*/ 7293073 w 11738620"/>
              <a:gd name="connsiteY12" fmla="*/ 0 h 1160833"/>
              <a:gd name="connsiteX13" fmla="*/ 7472269 w 11738620"/>
              <a:gd name="connsiteY13" fmla="*/ 0 h 1160833"/>
              <a:gd name="connsiteX14" fmla="*/ 7576051 w 11738620"/>
              <a:gd name="connsiteY14" fmla="*/ 0 h 1160833"/>
              <a:gd name="connsiteX15" fmla="*/ 7590877 w 11738620"/>
              <a:gd name="connsiteY15" fmla="*/ 0 h 1160833"/>
              <a:gd name="connsiteX16" fmla="*/ 8162243 w 11738620"/>
              <a:gd name="connsiteY16" fmla="*/ 0 h 1160833"/>
              <a:gd name="connsiteX17" fmla="*/ 11364644 w 11738620"/>
              <a:gd name="connsiteY17" fmla="*/ 0 h 1160833"/>
              <a:gd name="connsiteX18" fmla="*/ 11364644 w 11738620"/>
              <a:gd name="connsiteY18" fmla="*/ 660827 h 1160833"/>
              <a:gd name="connsiteX19" fmla="*/ 11694936 w 11738620"/>
              <a:gd name="connsiteY19" fmla="*/ 991240 h 1160833"/>
              <a:gd name="connsiteX20" fmla="*/ 11735857 w 11738620"/>
              <a:gd name="connsiteY20" fmla="*/ 1093581 h 1160833"/>
              <a:gd name="connsiteX21" fmla="*/ 11735857 w 11738620"/>
              <a:gd name="connsiteY21" fmla="*/ 1096505 h 1160833"/>
              <a:gd name="connsiteX22" fmla="*/ 11648169 w 11738620"/>
              <a:gd name="connsiteY22" fmla="*/ 1160833 h 1160833"/>
              <a:gd name="connsiteX23" fmla="*/ 7997415 w 11738620"/>
              <a:gd name="connsiteY23" fmla="*/ 1160833 h 1160833"/>
              <a:gd name="connsiteX24" fmla="*/ 7874402 w 11738620"/>
              <a:gd name="connsiteY24" fmla="*/ 1160833 h 1160833"/>
              <a:gd name="connsiteX25" fmla="*/ 7095781 w 11738620"/>
              <a:gd name="connsiteY25" fmla="*/ 1160833 h 1160833"/>
              <a:gd name="connsiteX26" fmla="*/ 6488308 w 11738620"/>
              <a:gd name="connsiteY26" fmla="*/ 1160833 h 1160833"/>
              <a:gd name="connsiteX27" fmla="*/ 6332564 w 11738620"/>
              <a:gd name="connsiteY27" fmla="*/ 1160833 h 1160833"/>
              <a:gd name="connsiteX28" fmla="*/ 5696229 w 11738620"/>
              <a:gd name="connsiteY28" fmla="*/ 1160833 h 1160833"/>
              <a:gd name="connsiteX29" fmla="*/ 5275234 w 11738620"/>
              <a:gd name="connsiteY29" fmla="*/ 1160833 h 1160833"/>
              <a:gd name="connsiteX30" fmla="*/ 5175242 w 11738620"/>
              <a:gd name="connsiteY30" fmla="*/ 1160833 h 1160833"/>
              <a:gd name="connsiteX31" fmla="*/ 4433172 w 11738620"/>
              <a:gd name="connsiteY31" fmla="*/ 1160833 h 1160833"/>
              <a:gd name="connsiteX32" fmla="*/ 4223648 w 11738620"/>
              <a:gd name="connsiteY32" fmla="*/ 1160833 h 1160833"/>
              <a:gd name="connsiteX33" fmla="*/ 4189019 w 11738620"/>
              <a:gd name="connsiteY33" fmla="*/ 1160833 h 1160833"/>
              <a:gd name="connsiteX34" fmla="*/ 3773767 w 11738620"/>
              <a:gd name="connsiteY34" fmla="*/ 1160833 h 1160833"/>
              <a:gd name="connsiteX35" fmla="*/ 3322013 w 11738620"/>
              <a:gd name="connsiteY35" fmla="*/ 1160833 h 1160833"/>
              <a:gd name="connsiteX36" fmla="*/ 0 w 11738620"/>
              <a:gd name="connsiteY36" fmla="*/ 1160833 h 1160833"/>
              <a:gd name="connsiteX37" fmla="*/ 0 w 11738620"/>
              <a:gd name="connsiteY37" fmla="*/ 0 h 116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738620" h="1160833">
                <a:moveTo>
                  <a:pt x="0" y="0"/>
                </a:moveTo>
                <a:cubicBezTo>
                  <a:pt x="1423289" y="0"/>
                  <a:pt x="2579712" y="0"/>
                  <a:pt x="3519305" y="0"/>
                </a:cubicBezTo>
                <a:lnTo>
                  <a:pt x="3773767" y="0"/>
                </a:lnTo>
                <a:lnTo>
                  <a:pt x="4388476" y="0"/>
                </a:lnTo>
                <a:lnTo>
                  <a:pt x="5109954" y="0"/>
                </a:lnTo>
                <a:lnTo>
                  <a:pt x="5124212" y="0"/>
                </a:lnTo>
                <a:lnTo>
                  <a:pt x="5737635" y="0"/>
                </a:lnTo>
                <a:lnTo>
                  <a:pt x="6239864" y="0"/>
                </a:lnTo>
                <a:lnTo>
                  <a:pt x="6279350" y="0"/>
                </a:lnTo>
                <a:lnTo>
                  <a:pt x="6642017" y="0"/>
                </a:lnTo>
                <a:lnTo>
                  <a:pt x="6955215" y="0"/>
                </a:lnTo>
                <a:lnTo>
                  <a:pt x="7190577" y="0"/>
                </a:lnTo>
                <a:lnTo>
                  <a:pt x="7293073" y="0"/>
                </a:lnTo>
                <a:lnTo>
                  <a:pt x="7472269" y="0"/>
                </a:lnTo>
                <a:lnTo>
                  <a:pt x="7576051" y="0"/>
                </a:lnTo>
                <a:lnTo>
                  <a:pt x="7590877" y="0"/>
                </a:lnTo>
                <a:lnTo>
                  <a:pt x="8162243" y="0"/>
                </a:lnTo>
                <a:cubicBezTo>
                  <a:pt x="11364644" y="0"/>
                  <a:pt x="11364644" y="0"/>
                  <a:pt x="11364644" y="0"/>
                </a:cubicBezTo>
                <a:cubicBezTo>
                  <a:pt x="11364644" y="660827"/>
                  <a:pt x="11364644" y="660827"/>
                  <a:pt x="11364644" y="660827"/>
                </a:cubicBezTo>
                <a:cubicBezTo>
                  <a:pt x="11694936" y="991240"/>
                  <a:pt x="11694936" y="991240"/>
                  <a:pt x="11694936" y="991240"/>
                </a:cubicBezTo>
                <a:cubicBezTo>
                  <a:pt x="11732934" y="1014632"/>
                  <a:pt x="11744626" y="1055569"/>
                  <a:pt x="11735857" y="1093581"/>
                </a:cubicBezTo>
                <a:cubicBezTo>
                  <a:pt x="11735857" y="1096505"/>
                  <a:pt x="11735857" y="1096505"/>
                  <a:pt x="11735857" y="1096505"/>
                </a:cubicBezTo>
                <a:cubicBezTo>
                  <a:pt x="11724166" y="1131593"/>
                  <a:pt x="11694936" y="1160833"/>
                  <a:pt x="11648169" y="1160833"/>
                </a:cubicBezTo>
                <a:cubicBezTo>
                  <a:pt x="10171719" y="1160833"/>
                  <a:pt x="8972103" y="1160833"/>
                  <a:pt x="7997415" y="1160833"/>
                </a:cubicBezTo>
                <a:lnTo>
                  <a:pt x="7874402" y="1160833"/>
                </a:lnTo>
                <a:lnTo>
                  <a:pt x="7095781" y="1160833"/>
                </a:lnTo>
                <a:lnTo>
                  <a:pt x="6488308" y="1160833"/>
                </a:lnTo>
                <a:lnTo>
                  <a:pt x="6332564" y="1160833"/>
                </a:lnTo>
                <a:cubicBezTo>
                  <a:pt x="6099946" y="1160833"/>
                  <a:pt x="5888475" y="1160833"/>
                  <a:pt x="5696229" y="1160833"/>
                </a:cubicBezTo>
                <a:lnTo>
                  <a:pt x="5275234" y="1160833"/>
                </a:lnTo>
                <a:lnTo>
                  <a:pt x="5175242" y="1160833"/>
                </a:lnTo>
                <a:cubicBezTo>
                  <a:pt x="4863803" y="1160833"/>
                  <a:pt x="4621573" y="1160833"/>
                  <a:pt x="4433172" y="1160833"/>
                </a:cubicBezTo>
                <a:lnTo>
                  <a:pt x="4223648" y="1160833"/>
                </a:lnTo>
                <a:lnTo>
                  <a:pt x="4189019" y="1160833"/>
                </a:lnTo>
                <a:cubicBezTo>
                  <a:pt x="3773767" y="1160833"/>
                  <a:pt x="3773767" y="1160833"/>
                  <a:pt x="3773767" y="1160833"/>
                </a:cubicBezTo>
                <a:lnTo>
                  <a:pt x="3322013" y="1160833"/>
                </a:lnTo>
                <a:cubicBezTo>
                  <a:pt x="0" y="1160833"/>
                  <a:pt x="0" y="1160833"/>
                  <a:pt x="0" y="1160833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37" y="18792"/>
            <a:ext cx="10801351" cy="91905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Freeform 7"/>
          <p:cNvSpPr>
            <a:spLocks/>
          </p:cNvSpPr>
          <p:nvPr userDrawn="1"/>
        </p:nvSpPr>
        <p:spPr bwMode="auto">
          <a:xfrm>
            <a:off x="10890815" y="356731"/>
            <a:ext cx="914324" cy="581116"/>
          </a:xfrm>
          <a:custGeom>
            <a:avLst/>
            <a:gdLst>
              <a:gd name="T0" fmla="*/ 18 w 323"/>
              <a:gd name="T1" fmla="*/ 69 h 252"/>
              <a:gd name="T2" fmla="*/ 29 w 323"/>
              <a:gd name="T3" fmla="*/ 75 h 252"/>
              <a:gd name="T4" fmla="*/ 275 w 323"/>
              <a:gd name="T5" fmla="*/ 217 h 252"/>
              <a:gd name="T6" fmla="*/ 275 w 323"/>
              <a:gd name="T7" fmla="*/ 217 h 252"/>
              <a:gd name="T8" fmla="*/ 289 w 323"/>
              <a:gd name="T9" fmla="*/ 252 h 252"/>
              <a:gd name="T10" fmla="*/ 295 w 323"/>
              <a:gd name="T11" fmla="*/ 229 h 252"/>
              <a:gd name="T12" fmla="*/ 321 w 323"/>
              <a:gd name="T13" fmla="*/ 135 h 252"/>
              <a:gd name="T14" fmla="*/ 322 w 323"/>
              <a:gd name="T15" fmla="*/ 122 h 252"/>
              <a:gd name="T16" fmla="*/ 296 w 323"/>
              <a:gd name="T17" fmla="*/ 75 h 252"/>
              <a:gd name="T18" fmla="*/ 165 w 323"/>
              <a:gd name="T19" fmla="*/ 0 h 252"/>
              <a:gd name="T20" fmla="*/ 33 w 323"/>
              <a:gd name="T21" fmla="*/ 6 h 252"/>
              <a:gd name="T22" fmla="*/ 4 w 323"/>
              <a:gd name="T23" fmla="*/ 34 h 252"/>
              <a:gd name="T24" fmla="*/ 3 w 323"/>
              <a:gd name="T25" fmla="*/ 35 h 252"/>
              <a:gd name="T26" fmla="*/ 18 w 323"/>
              <a:gd name="T27" fmla="*/ 69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3" h="252">
                <a:moveTo>
                  <a:pt x="18" y="69"/>
                </a:moveTo>
                <a:cubicBezTo>
                  <a:pt x="29" y="75"/>
                  <a:pt x="29" y="75"/>
                  <a:pt x="29" y="75"/>
                </a:cubicBezTo>
                <a:cubicBezTo>
                  <a:pt x="275" y="217"/>
                  <a:pt x="275" y="217"/>
                  <a:pt x="275" y="217"/>
                </a:cubicBezTo>
                <a:cubicBezTo>
                  <a:pt x="275" y="217"/>
                  <a:pt x="275" y="217"/>
                  <a:pt x="275" y="217"/>
                </a:cubicBezTo>
                <a:cubicBezTo>
                  <a:pt x="288" y="225"/>
                  <a:pt x="292" y="239"/>
                  <a:pt x="289" y="252"/>
                </a:cubicBezTo>
                <a:cubicBezTo>
                  <a:pt x="295" y="229"/>
                  <a:pt x="295" y="229"/>
                  <a:pt x="295" y="229"/>
                </a:cubicBezTo>
                <a:cubicBezTo>
                  <a:pt x="321" y="135"/>
                  <a:pt x="321" y="135"/>
                  <a:pt x="321" y="135"/>
                </a:cubicBezTo>
                <a:cubicBezTo>
                  <a:pt x="322" y="131"/>
                  <a:pt x="322" y="126"/>
                  <a:pt x="322" y="122"/>
                </a:cubicBezTo>
                <a:cubicBezTo>
                  <a:pt x="323" y="103"/>
                  <a:pt x="313" y="85"/>
                  <a:pt x="296" y="75"/>
                </a:cubicBezTo>
                <a:cubicBezTo>
                  <a:pt x="165" y="0"/>
                  <a:pt x="165" y="0"/>
                  <a:pt x="165" y="0"/>
                </a:cubicBezTo>
                <a:cubicBezTo>
                  <a:pt x="33" y="6"/>
                  <a:pt x="33" y="6"/>
                  <a:pt x="33" y="6"/>
                </a:cubicBezTo>
                <a:cubicBezTo>
                  <a:pt x="18" y="6"/>
                  <a:pt x="7" y="22"/>
                  <a:pt x="4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0" y="47"/>
                  <a:pt x="5" y="61"/>
                  <a:pt x="18" y="6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Freeform 8"/>
          <p:cNvSpPr>
            <a:spLocks/>
          </p:cNvSpPr>
          <p:nvPr userDrawn="1"/>
        </p:nvSpPr>
        <p:spPr bwMode="auto">
          <a:xfrm>
            <a:off x="10902509" y="0"/>
            <a:ext cx="1289491" cy="456146"/>
          </a:xfrm>
          <a:custGeom>
            <a:avLst/>
            <a:gdLst>
              <a:gd name="T0" fmla="*/ 0 w 441"/>
              <a:gd name="T1" fmla="*/ 156 h 156"/>
              <a:gd name="T2" fmla="*/ 29 w 441"/>
              <a:gd name="T3" fmla="*/ 133 h 156"/>
              <a:gd name="T4" fmla="*/ 441 w 441"/>
              <a:gd name="T5" fmla="*/ 133 h 156"/>
              <a:gd name="T6" fmla="*/ 441 w 441"/>
              <a:gd name="T7" fmla="*/ 0 h 156"/>
              <a:gd name="T8" fmla="*/ 82 w 441"/>
              <a:gd name="T9" fmla="*/ 0 h 156"/>
              <a:gd name="T10" fmla="*/ 31 w 441"/>
              <a:gd name="T11" fmla="*/ 39 h 156"/>
              <a:gd name="T12" fmla="*/ 6 w 441"/>
              <a:gd name="T13" fmla="*/ 133 h 156"/>
              <a:gd name="T14" fmla="*/ 0 w 441"/>
              <a:gd name="T15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1" h="156">
                <a:moveTo>
                  <a:pt x="0" y="156"/>
                </a:moveTo>
                <a:cubicBezTo>
                  <a:pt x="3" y="144"/>
                  <a:pt x="14" y="133"/>
                  <a:pt x="29" y="133"/>
                </a:cubicBezTo>
                <a:cubicBezTo>
                  <a:pt x="441" y="133"/>
                  <a:pt x="441" y="133"/>
                  <a:pt x="441" y="133"/>
                </a:cubicBezTo>
                <a:cubicBezTo>
                  <a:pt x="441" y="0"/>
                  <a:pt x="441" y="0"/>
                  <a:pt x="441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58" y="0"/>
                  <a:pt x="37" y="16"/>
                  <a:pt x="31" y="39"/>
                </a:cubicBezTo>
                <a:cubicBezTo>
                  <a:pt x="6" y="133"/>
                  <a:pt x="6" y="133"/>
                  <a:pt x="6" y="133"/>
                </a:cubicBezTo>
                <a:lnTo>
                  <a:pt x="0" y="15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eBSEG</a:t>
            </a:r>
          </a:p>
        </p:txBody>
      </p:sp>
      <p:sp>
        <p:nvSpPr>
          <p:cNvPr id="31" name="Freeform 49"/>
          <p:cNvSpPr>
            <a:spLocks/>
          </p:cNvSpPr>
          <p:nvPr userDrawn="1"/>
        </p:nvSpPr>
        <p:spPr bwMode="auto">
          <a:xfrm>
            <a:off x="11283985" y="578109"/>
            <a:ext cx="432755" cy="388894"/>
          </a:xfrm>
          <a:custGeom>
            <a:avLst/>
            <a:gdLst>
              <a:gd name="T0" fmla="*/ 0 w 148"/>
              <a:gd name="T1" fmla="*/ 0 h 133"/>
              <a:gd name="T2" fmla="*/ 0 w 148"/>
              <a:gd name="T3" fmla="*/ 133 h 133"/>
              <a:gd name="T4" fmla="*/ 115 w 148"/>
              <a:gd name="T5" fmla="*/ 133 h 133"/>
              <a:gd name="T6" fmla="*/ 145 w 148"/>
              <a:gd name="T7" fmla="*/ 111 h 133"/>
              <a:gd name="T8" fmla="*/ 145 w 148"/>
              <a:gd name="T9" fmla="*/ 110 h 133"/>
              <a:gd name="T10" fmla="*/ 131 w 148"/>
              <a:gd name="T11" fmla="*/ 75 h 133"/>
              <a:gd name="T12" fmla="*/ 0 w 148"/>
              <a:gd name="T13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8" h="133">
                <a:moveTo>
                  <a:pt x="0" y="0"/>
                </a:moveTo>
                <a:cubicBezTo>
                  <a:pt x="0" y="133"/>
                  <a:pt x="0" y="133"/>
                  <a:pt x="0" y="133"/>
                </a:cubicBezTo>
                <a:cubicBezTo>
                  <a:pt x="115" y="133"/>
                  <a:pt x="115" y="133"/>
                  <a:pt x="115" y="133"/>
                </a:cubicBezTo>
                <a:cubicBezTo>
                  <a:pt x="131" y="133"/>
                  <a:pt x="141" y="123"/>
                  <a:pt x="145" y="111"/>
                </a:cubicBezTo>
                <a:cubicBezTo>
                  <a:pt x="145" y="110"/>
                  <a:pt x="145" y="110"/>
                  <a:pt x="145" y="110"/>
                </a:cubicBezTo>
                <a:cubicBezTo>
                  <a:pt x="148" y="97"/>
                  <a:pt x="144" y="83"/>
                  <a:pt x="131" y="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2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Freeform 50"/>
          <p:cNvSpPr>
            <a:spLocks/>
          </p:cNvSpPr>
          <p:nvPr userDrawn="1"/>
        </p:nvSpPr>
        <p:spPr bwMode="auto">
          <a:xfrm>
            <a:off x="10500300" y="633268"/>
            <a:ext cx="1210541" cy="321641"/>
          </a:xfrm>
          <a:custGeom>
            <a:avLst/>
            <a:gdLst>
              <a:gd name="T0" fmla="*/ 0 w 414"/>
              <a:gd name="T1" fmla="*/ 0 h 110"/>
              <a:gd name="T2" fmla="*/ 411 w 414"/>
              <a:gd name="T3" fmla="*/ 110 h 110"/>
              <a:gd name="T4" fmla="*/ 397 w 414"/>
              <a:gd name="T5" fmla="*/ 75 h 110"/>
              <a:gd name="T6" fmla="*/ 266 w 414"/>
              <a:gd name="T7" fmla="*/ 0 h 110"/>
              <a:gd name="T8" fmla="*/ 0 w 414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110">
                <a:moveTo>
                  <a:pt x="0" y="0"/>
                </a:moveTo>
                <a:cubicBezTo>
                  <a:pt x="411" y="110"/>
                  <a:pt x="411" y="110"/>
                  <a:pt x="411" y="110"/>
                </a:cubicBezTo>
                <a:cubicBezTo>
                  <a:pt x="414" y="97"/>
                  <a:pt x="410" y="83"/>
                  <a:pt x="397" y="75"/>
                </a:cubicBezTo>
                <a:cubicBezTo>
                  <a:pt x="266" y="0"/>
                  <a:pt x="266" y="0"/>
                  <a:pt x="26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Freeform 53"/>
          <p:cNvSpPr>
            <a:spLocks/>
          </p:cNvSpPr>
          <p:nvPr userDrawn="1"/>
        </p:nvSpPr>
        <p:spPr bwMode="auto">
          <a:xfrm>
            <a:off x="10699863" y="388896"/>
            <a:ext cx="811415" cy="423983"/>
          </a:xfrm>
          <a:custGeom>
            <a:avLst/>
            <a:gdLst>
              <a:gd name="T0" fmla="*/ 0 w 319"/>
              <a:gd name="T1" fmla="*/ 24 h 109"/>
              <a:gd name="T2" fmla="*/ 319 w 319"/>
              <a:gd name="T3" fmla="*/ 109 h 109"/>
              <a:gd name="T4" fmla="*/ 293 w 319"/>
              <a:gd name="T5" fmla="*/ 64 h 109"/>
              <a:gd name="T6" fmla="*/ 182 w 319"/>
              <a:gd name="T7" fmla="*/ 0 h 109"/>
              <a:gd name="T8" fmla="*/ 30 w 319"/>
              <a:gd name="T9" fmla="*/ 0 h 109"/>
              <a:gd name="T10" fmla="*/ 1 w 319"/>
              <a:gd name="T11" fmla="*/ 23 h 109"/>
              <a:gd name="T12" fmla="*/ 0 w 319"/>
              <a:gd name="T13" fmla="*/ 24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9" h="109">
                <a:moveTo>
                  <a:pt x="0" y="24"/>
                </a:moveTo>
                <a:cubicBezTo>
                  <a:pt x="319" y="109"/>
                  <a:pt x="319" y="109"/>
                  <a:pt x="319" y="109"/>
                </a:cubicBezTo>
                <a:cubicBezTo>
                  <a:pt x="319" y="91"/>
                  <a:pt x="309" y="74"/>
                  <a:pt x="293" y="64"/>
                </a:cubicBezTo>
                <a:cubicBezTo>
                  <a:pt x="182" y="0"/>
                  <a:pt x="182" y="0"/>
                  <a:pt x="182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5" y="0"/>
                  <a:pt x="4" y="11"/>
                  <a:pt x="1" y="23"/>
                </a:cubicBezTo>
                <a:lnTo>
                  <a:pt x="0" y="24"/>
                </a:lnTo>
                <a:close/>
              </a:path>
            </a:pathLst>
          </a:custGeom>
          <a:gradFill>
            <a:gsLst>
              <a:gs pos="0">
                <a:sysClr val="windowText" lastClr="000000">
                  <a:alpha val="1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015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2775" b="1" kern="120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9656" userDrawn="1">
          <p15:clr>
            <a:srgbClr val="F26B43"/>
          </p15:clr>
        </p15:guide>
        <p15:guide id="2" pos="5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56.png"/><Relationship Id="rId9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gif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5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10" Type="http://schemas.openxmlformats.org/officeDocument/2006/relationships/image" Target="../media/image160.jpeg"/><Relationship Id="rId4" Type="http://schemas.openxmlformats.org/officeDocument/2006/relationships/image" Target="../media/image154.jpg"/><Relationship Id="rId9" Type="http://schemas.openxmlformats.org/officeDocument/2006/relationships/image" Target="../media/image1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0.jpeg"/><Relationship Id="rId5" Type="http://schemas.openxmlformats.org/officeDocument/2006/relationships/image" Target="../media/image158.png"/><Relationship Id="rId4" Type="http://schemas.openxmlformats.org/officeDocument/2006/relationships/image" Target="../media/image1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0.jpe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8.png"/><Relationship Id="rId5" Type="http://schemas.openxmlformats.org/officeDocument/2006/relationships/image" Target="../media/image152.png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7" Type="http://schemas.openxmlformats.org/officeDocument/2006/relationships/image" Target="../media/image15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3.png"/><Relationship Id="rId5" Type="http://schemas.openxmlformats.org/officeDocument/2006/relationships/image" Target="../media/image162.png"/><Relationship Id="rId4" Type="http://schemas.openxmlformats.org/officeDocument/2006/relationships/image" Target="../media/image16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2.png"/><Relationship Id="rId4" Type="http://schemas.openxmlformats.org/officeDocument/2006/relationships/image" Target="../media/image16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2.png"/><Relationship Id="rId4" Type="http://schemas.openxmlformats.org/officeDocument/2006/relationships/image" Target="../media/image166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59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5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://www.alfransi.com.sa/en" TargetMode="External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5.png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34.png"/><Relationship Id="rId16" Type="http://schemas.openxmlformats.org/officeDocument/2006/relationships/image" Target="../media/image47.jpe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24" Type="http://schemas.openxmlformats.org/officeDocument/2006/relationships/image" Target="../media/image55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5.jpeg"/><Relationship Id="rId22" Type="http://schemas.openxmlformats.org/officeDocument/2006/relationships/image" Target="../media/image53.png"/><Relationship Id="rId27" Type="http://schemas.openxmlformats.org/officeDocument/2006/relationships/image" Target="../media/image5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18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6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eBSEG Digital Banking Platform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eBSEG – Omnichannel Solution</a:t>
            </a:r>
            <a:br>
              <a:rPr lang="en-US" sz="2400" dirty="0"/>
            </a:br>
            <a:r>
              <a:rPr lang="en-US" sz="2400" dirty="0"/>
              <a:t>Business and Retail Banking</a:t>
            </a:r>
          </a:p>
        </p:txBody>
      </p:sp>
    </p:spTree>
    <p:extLst>
      <p:ext uri="{BB962C8B-B14F-4D97-AF65-F5344CB8AC3E}">
        <p14:creationId xmlns:p14="http://schemas.microsoft.com/office/powerpoint/2010/main" val="19082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376701" y="1567243"/>
            <a:ext cx="2021307" cy="3974021"/>
            <a:chOff x="2692021" y="457200"/>
            <a:chExt cx="3099179" cy="5879792"/>
          </a:xfrm>
        </p:grpSpPr>
        <p:pic>
          <p:nvPicPr>
            <p:cNvPr id="10" name="Picture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92021" y="457200"/>
              <a:ext cx="3099179" cy="5879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51695" y="1275898"/>
              <a:ext cx="2364560" cy="4197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12" y="1628406"/>
            <a:ext cx="5527515" cy="39128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008" y="3494484"/>
            <a:ext cx="1877460" cy="2147943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Bank Saudi Fransi (Old Design) (Award Winning)</a:t>
            </a:r>
            <a:br>
              <a:rPr lang="en-US" dirty="0"/>
            </a:br>
            <a:r>
              <a:rPr lang="en-US" dirty="0"/>
              <a:t>2014-2018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0" t="25400" r="12238" b="15000"/>
          <a:stretch/>
        </p:blipFill>
        <p:spPr>
          <a:xfrm>
            <a:off x="8481582" y="1567243"/>
            <a:ext cx="3233810" cy="18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29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315" y="4403089"/>
            <a:ext cx="1877460" cy="2147943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Bank Saudi Fransi (New Design)</a:t>
            </a:r>
            <a:br>
              <a:rPr lang="en-US" dirty="0"/>
            </a:br>
            <a:r>
              <a:rPr lang="en-US" dirty="0"/>
              <a:t>2018-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0" t="25400" r="12238" b="15000"/>
          <a:stretch/>
        </p:blipFill>
        <p:spPr>
          <a:xfrm>
            <a:off x="8389739" y="4529340"/>
            <a:ext cx="3233810" cy="189544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7067" y="1047863"/>
            <a:ext cx="2898666" cy="5417667"/>
            <a:chOff x="1680523" y="1567243"/>
            <a:chExt cx="2021307" cy="3974021"/>
          </a:xfrm>
        </p:grpSpPr>
        <p:pic>
          <p:nvPicPr>
            <p:cNvPr id="10" name="Picture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80523" y="1567243"/>
              <a:ext cx="2021307" cy="3974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535" y="2144889"/>
              <a:ext cx="1557443" cy="276834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4" t="-1822" r="5276" b="1822"/>
          <a:stretch/>
        </p:blipFill>
        <p:spPr>
          <a:xfrm>
            <a:off x="3646311" y="1038415"/>
            <a:ext cx="7977238" cy="309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4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Bank Saudi Fransi - Apple Pay Support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0" t="25400" r="12238" b="15000"/>
          <a:stretch/>
        </p:blipFill>
        <p:spPr>
          <a:xfrm>
            <a:off x="8389739" y="4529340"/>
            <a:ext cx="3233810" cy="1895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004" r="156"/>
          <a:stretch/>
        </p:blipFill>
        <p:spPr>
          <a:xfrm>
            <a:off x="919180" y="1465118"/>
            <a:ext cx="10822546" cy="49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3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890" y="2023533"/>
            <a:ext cx="2847059" cy="3257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089" y="2009329"/>
            <a:ext cx="2859474" cy="3271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0" y="2023534"/>
            <a:ext cx="2847059" cy="325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922" y="937847"/>
            <a:ext cx="10272156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Banque Saudi Fransi Mobile Application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u="sng" dirty="0">
                <a:solidFill>
                  <a:srgbClr val="DA08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Che" pitchFamily="49" charset="-127"/>
                <a:cs typeface="Arial" pitchFamily="34" charset="0"/>
              </a:rPr>
              <a:t>For 3 Years 2015-2016-2018</a:t>
            </a:r>
          </a:p>
        </p:txBody>
      </p:sp>
      <p:pic>
        <p:nvPicPr>
          <p:cNvPr id="3" name="Picture 4" descr="file-19-143206559006106620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2816" y="2185095"/>
            <a:ext cx="4346369" cy="434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Awards 2015 to 2018</a:t>
            </a:r>
          </a:p>
        </p:txBody>
      </p:sp>
    </p:spTree>
    <p:extLst>
      <p:ext uri="{BB962C8B-B14F-4D97-AF65-F5344CB8AC3E}">
        <p14:creationId xmlns:p14="http://schemas.microsoft.com/office/powerpoint/2010/main" val="223869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98237" y="1136048"/>
            <a:ext cx="5133320" cy="4749425"/>
          </a:xfrm>
        </p:spPr>
        <p:txBody>
          <a:bodyPr>
            <a:normAutofit/>
          </a:bodyPr>
          <a:lstStyle/>
          <a:p>
            <a:pPr algn="ctr" defTabSz="888978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C00000"/>
                </a:solidFill>
                <a:ea typeface="BatangChe" pitchFamily="49" charset="-127"/>
                <a:cs typeface="Arial" pitchFamily="34" charset="0"/>
              </a:rPr>
              <a:t>Full Omni Channel</a:t>
            </a:r>
          </a:p>
          <a:p>
            <a:pPr defTabSz="888978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1- Internet Banking</a:t>
            </a:r>
          </a:p>
          <a:p>
            <a:pPr defTabSz="888978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2- Mobile </a:t>
            </a:r>
          </a:p>
          <a:p>
            <a:pPr defTabSz="888978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3- Tablet </a:t>
            </a:r>
          </a:p>
          <a:p>
            <a:pPr defTabSz="888978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4- Branch Experience – Mobile Queueing </a:t>
            </a:r>
          </a:p>
          <a:p>
            <a:pPr defTabSz="888978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5- Geo Location Marketing</a:t>
            </a:r>
          </a:p>
          <a:p>
            <a:pPr defTabSz="888978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6- On boarding/Upselling</a:t>
            </a:r>
          </a:p>
          <a:p>
            <a:pPr defTabSz="888978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b="1" dirty="0">
              <a:ea typeface="BatangChe" pitchFamily="49" charset="-127"/>
              <a:cs typeface="Arial" pitchFamily="34" charset="0"/>
            </a:endParaRPr>
          </a:p>
          <a:p>
            <a:pPr algn="ctr" defTabSz="888978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b="1" dirty="0">
                <a:solidFill>
                  <a:srgbClr val="00B050"/>
                </a:solidFill>
                <a:ea typeface="BatangChe" pitchFamily="49" charset="-127"/>
                <a:cs typeface="Arial" pitchFamily="34" charset="0"/>
              </a:rPr>
              <a:t>Credit Agricole Group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217" y="1219965"/>
            <a:ext cx="2932889" cy="2057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04104" y="3595722"/>
            <a:ext cx="4497725" cy="3116400"/>
            <a:chOff x="1143001" y="494303"/>
            <a:chExt cx="6553200" cy="5296897"/>
          </a:xfrm>
        </p:grpSpPr>
        <p:grpSp>
          <p:nvGrpSpPr>
            <p:cNvPr id="8" name="Group 7"/>
            <p:cNvGrpSpPr/>
            <p:nvPr/>
          </p:nvGrpSpPr>
          <p:grpSpPr>
            <a:xfrm>
              <a:off x="1143001" y="494303"/>
              <a:ext cx="6553200" cy="5296897"/>
              <a:chOff x="2413417" y="524783"/>
              <a:chExt cx="7456735" cy="529689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7000" y="792481"/>
                <a:ext cx="6949568" cy="45720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13417" y="524783"/>
                <a:ext cx="7456735" cy="5296897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5857" y="755161"/>
              <a:ext cx="6141367" cy="458044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0099742" y="3354102"/>
            <a:ext cx="1791567" cy="3306163"/>
            <a:chOff x="152400" y="895731"/>
            <a:chExt cx="2652836" cy="5061094"/>
          </a:xfrm>
        </p:grpSpPr>
        <p:grpSp>
          <p:nvGrpSpPr>
            <p:cNvPr id="13" name="Group 12"/>
            <p:cNvGrpSpPr/>
            <p:nvPr/>
          </p:nvGrpSpPr>
          <p:grpSpPr>
            <a:xfrm>
              <a:off x="152400" y="895731"/>
              <a:ext cx="2652836" cy="5061094"/>
              <a:chOff x="2692021" y="457200"/>
              <a:chExt cx="3099179" cy="5879792"/>
            </a:xfrm>
          </p:grpSpPr>
          <p:pic>
            <p:nvPicPr>
              <p:cNvPr id="15" name="Picture 14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692021" y="457200"/>
                <a:ext cx="3099179" cy="58797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051695" y="1275898"/>
                <a:ext cx="2364560" cy="41970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274" y="1593332"/>
              <a:ext cx="2039323" cy="3619798"/>
            </a:xfrm>
            <a:prstGeom prst="rect">
              <a:avLst/>
            </a:prstGeom>
          </p:spPr>
        </p:pic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Agricole Group – Full Omni Channel (Award Winning)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104" y="1145895"/>
            <a:ext cx="3437113" cy="24330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594" y="1313683"/>
            <a:ext cx="2802936" cy="210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3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Awards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831" y="1162530"/>
            <a:ext cx="2853570" cy="33343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458" y="4586609"/>
            <a:ext cx="6071943" cy="227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Global Finance Award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Credit Agricole Egypt 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u="sng" dirty="0">
                <a:solidFill>
                  <a:srgbClr val="DA08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Che" pitchFamily="49" charset="-127"/>
                <a:cs typeface="Arial" pitchFamily="34" charset="0"/>
              </a:rPr>
              <a:t>Best in Mobile Banking</a:t>
            </a: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 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Most Innovative Digital Bank Application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533" y="1162529"/>
            <a:ext cx="2707621" cy="3334381"/>
          </a:xfrm>
          <a:prstGeom prst="rect">
            <a:avLst/>
          </a:prstGeom>
        </p:spPr>
      </p:pic>
      <p:pic>
        <p:nvPicPr>
          <p:cNvPr id="7" name="Picture 6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A1AC9934-56A2-48F6-AF5D-22168474B6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949" y="1162529"/>
            <a:ext cx="2666637" cy="33343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ECD320-5CBC-4E38-A086-6E6DDEE8E83F}"/>
              </a:ext>
            </a:extLst>
          </p:cNvPr>
          <p:cNvSpPr/>
          <p:nvPr/>
        </p:nvSpPr>
        <p:spPr>
          <a:xfrm>
            <a:off x="6530295" y="4721592"/>
            <a:ext cx="6071943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Arab Digital Banking Award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Credit Agricole Egypt 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u="sng" dirty="0">
                <a:solidFill>
                  <a:srgbClr val="DA08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Che" pitchFamily="49" charset="-127"/>
                <a:cs typeface="Arial" pitchFamily="34" charset="0"/>
              </a:rPr>
              <a:t>2</a:t>
            </a:r>
            <a:r>
              <a:rPr lang="en-US" sz="2400" b="1" u="sng" baseline="30000" dirty="0">
                <a:solidFill>
                  <a:srgbClr val="DA08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Che" pitchFamily="49" charset="-127"/>
                <a:cs typeface="Arial" pitchFamily="34" charset="0"/>
              </a:rPr>
              <a:t>nd</a:t>
            </a:r>
            <a:r>
              <a:rPr lang="en-US" sz="2400" b="1" u="sng" dirty="0">
                <a:solidFill>
                  <a:srgbClr val="DA08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Che" pitchFamily="49" charset="-127"/>
                <a:cs typeface="Arial" pitchFamily="34" charset="0"/>
              </a:rPr>
              <a:t> Prize Best Mobile Banking Application 2018</a:t>
            </a:r>
          </a:p>
        </p:txBody>
      </p:sp>
    </p:spTree>
    <p:extLst>
      <p:ext uri="{BB962C8B-B14F-4D97-AF65-F5344CB8AC3E}">
        <p14:creationId xmlns:p14="http://schemas.microsoft.com/office/powerpoint/2010/main" val="3748274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Awards 2020</a:t>
            </a:r>
          </a:p>
        </p:txBody>
      </p:sp>
      <p:sp>
        <p:nvSpPr>
          <p:cNvPr id="4" name="Rectangle 3"/>
          <p:cNvSpPr/>
          <p:nvPr/>
        </p:nvSpPr>
        <p:spPr>
          <a:xfrm>
            <a:off x="206458" y="4586609"/>
            <a:ext cx="6071943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Global Finance Award 2020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Credit Agricole Egypt 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u="sng" dirty="0">
                <a:solidFill>
                  <a:srgbClr val="DA08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Che" pitchFamily="49" charset="-127"/>
                <a:cs typeface="Arial" pitchFamily="34" charset="0"/>
              </a:rPr>
              <a:t>Best in Omnichannel Banking</a:t>
            </a: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ECD320-5CBC-4E38-A086-6E6DDEE8E83F}"/>
              </a:ext>
            </a:extLst>
          </p:cNvPr>
          <p:cNvSpPr/>
          <p:nvPr/>
        </p:nvSpPr>
        <p:spPr>
          <a:xfrm>
            <a:off x="7388293" y="4736253"/>
            <a:ext cx="434340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Global Brands Award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Most Friendly Banking 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2400" b="1" u="sng" dirty="0">
                <a:solidFill>
                  <a:srgbClr val="DA08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Che" pitchFamily="49" charset="-127"/>
                <a:cs typeface="Arial" pitchFamily="34" charset="0"/>
              </a:rPr>
              <a:t>Website in Africa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4CCAC-0F83-4F60-8EFD-45D25BE2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29" y="1192686"/>
            <a:ext cx="4038600" cy="2219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561802-CC39-428E-95AE-556B4442E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659" y="990600"/>
            <a:ext cx="2794067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A26F99-560D-45F1-B757-C9ED6A3DC1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547" y="3592485"/>
            <a:ext cx="1159521" cy="813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FFBFF-5E96-42E5-A7F6-216A1C173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260" y="3786551"/>
            <a:ext cx="2667466" cy="8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90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NBE Public eBanking Portal (Award Winning)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250" y="1032992"/>
            <a:ext cx="3264355" cy="10778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CA1D8E-A131-490E-8526-4D35F27EC17C}"/>
              </a:ext>
            </a:extLst>
          </p:cNvPr>
          <p:cNvGrpSpPr/>
          <p:nvPr/>
        </p:nvGrpSpPr>
        <p:grpSpPr>
          <a:xfrm>
            <a:off x="98236" y="1050485"/>
            <a:ext cx="7536995" cy="4511987"/>
            <a:chOff x="98236" y="1050485"/>
            <a:chExt cx="7536995" cy="45119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36" y="1050485"/>
              <a:ext cx="7536995" cy="451198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95FA03A-CBBA-4309-84DA-90F8023C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069" y="1295528"/>
              <a:ext cx="6960593" cy="303908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053F29-F573-4C15-9BA4-D1C7D9482489}"/>
              </a:ext>
            </a:extLst>
          </p:cNvPr>
          <p:cNvGrpSpPr/>
          <p:nvPr/>
        </p:nvGrpSpPr>
        <p:grpSpPr>
          <a:xfrm>
            <a:off x="9112173" y="2281645"/>
            <a:ext cx="1976507" cy="3925724"/>
            <a:chOff x="9112173" y="2281645"/>
            <a:chExt cx="1976507" cy="39257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2173" y="2281645"/>
              <a:ext cx="1976507" cy="39257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E6CD5E-A627-462F-845B-F2EA9635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127" y="2672862"/>
              <a:ext cx="1733158" cy="3050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3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21" y="1169471"/>
            <a:ext cx="6151999" cy="528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Omni Channel  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Digital Transformation Project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sz="3200" b="1" dirty="0">
              <a:solidFill>
                <a:srgbClr val="002060"/>
              </a:solidFill>
              <a:ea typeface="BatangChe" pitchFamily="49" charset="-127"/>
              <a:cs typeface="Arial" pitchFamily="34" charset="0"/>
            </a:endParaRP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1- Internet Insurance</a:t>
            </a: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2- Mobile Insurance</a:t>
            </a: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3- Tablet Insurance</a:t>
            </a:r>
            <a:endParaRPr lang="ar-EG" sz="3200" b="1" dirty="0">
              <a:solidFill>
                <a:srgbClr val="002060"/>
              </a:solidFill>
              <a:ea typeface="BatangChe" pitchFamily="49" charset="-127"/>
              <a:cs typeface="Arial" pitchFamily="34" charset="0"/>
            </a:endParaRP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sz="3200" b="1" dirty="0">
              <a:solidFill>
                <a:srgbClr val="002060"/>
              </a:solidFill>
              <a:ea typeface="BatangChe" pitchFamily="49" charset="-127"/>
              <a:cs typeface="Arial" pitchFamily="34" charset="0"/>
            </a:endParaRP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Online Sales, Customer Service, Agent Services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9710" y="937847"/>
            <a:ext cx="1482290" cy="16763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Misr Life Insurance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87A409-4D21-467D-A737-C602806CB6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504" y="2315376"/>
            <a:ext cx="2186580" cy="41416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8809C5-9FF7-455B-BAC9-30C789A573D0}"/>
              </a:ext>
            </a:extLst>
          </p:cNvPr>
          <p:cNvGrpSpPr/>
          <p:nvPr/>
        </p:nvGrpSpPr>
        <p:grpSpPr>
          <a:xfrm>
            <a:off x="6903985" y="1616799"/>
            <a:ext cx="3854824" cy="2693636"/>
            <a:chOff x="7397634" y="1446592"/>
            <a:chExt cx="4605313" cy="33684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F36C90-92E4-4599-A6C3-A5E1074C6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7634" y="1446592"/>
              <a:ext cx="4605313" cy="33684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7F3D75-4200-401E-A6A9-74891B2E3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9594" y="1632031"/>
              <a:ext cx="4255450" cy="228021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30E0C24-6639-4291-A91B-853717A478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084" y="4353660"/>
            <a:ext cx="3536741" cy="250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4795" y="1575665"/>
            <a:ext cx="8763000" cy="914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defRPr/>
            </a:pPr>
            <a:endParaRPr lang="en-US" sz="3200" dirty="0">
              <a:solidFill>
                <a:srgbClr val="DA082B"/>
              </a:solidFill>
              <a:latin typeface="+mn-lt"/>
              <a:ea typeface="BatangChe" pitchFamily="49" charset="-127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669792" y="5405508"/>
            <a:ext cx="5181600" cy="915882"/>
          </a:xfrm>
          <a:prstGeom prst="rect">
            <a:avLst/>
          </a:prstGeom>
        </p:spPr>
        <p:txBody>
          <a:bodyPr vert="horz"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+mn-ea"/>
                <a:cs typeface="Times New Roman" pitchFamily="18" charset="0"/>
              </a:rPr>
              <a:t>e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+mn-ea"/>
                <a:cs typeface="Arial" charset="0"/>
              </a:rPr>
              <a:t>BSEG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+mn-ea"/>
                <a:cs typeface="Times New Roman" pitchFamily="18" charset="0"/>
              </a:rPr>
              <a:t>Customer Experience &amp; Engagement Platform (CEEP)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05" y="2441037"/>
            <a:ext cx="4446453" cy="291442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1687827" y="1201616"/>
            <a:ext cx="8876407" cy="471736"/>
          </a:xfrm>
          <a:prstGeom prst="rect">
            <a:avLst/>
          </a:prstGeom>
        </p:spPr>
        <p:txBody>
          <a:bodyPr/>
          <a:lstStyle/>
          <a:p>
            <a:pPr marL="0" indent="0"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buNone/>
              <a:defRPr/>
            </a:pPr>
            <a:r>
              <a:rPr lang="en-US" sz="24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eBSEG: The Omni Channel Experience Company</a:t>
            </a:r>
          </a:p>
        </p:txBody>
      </p:sp>
    </p:spTree>
    <p:extLst>
      <p:ext uri="{BB962C8B-B14F-4D97-AF65-F5344CB8AC3E}">
        <p14:creationId xmlns:p14="http://schemas.microsoft.com/office/powerpoint/2010/main" val="312967151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917" y="1006798"/>
            <a:ext cx="6104594" cy="484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Omni Channel  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Digital Transformation Project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sz="3200" b="1" dirty="0">
              <a:solidFill>
                <a:srgbClr val="DA082B"/>
              </a:solidFill>
              <a:ea typeface="BatangChe" pitchFamily="49" charset="-127"/>
              <a:cs typeface="Arial" pitchFamily="34" charset="0"/>
            </a:endParaRP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1-</a:t>
            </a:r>
            <a:r>
              <a:rPr lang="en-US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Internet Insurance</a:t>
            </a: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2- Mobile Insurance</a:t>
            </a: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3- Tablet Insurance</a:t>
            </a: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sz="3200" b="1" dirty="0">
              <a:solidFill>
                <a:srgbClr val="002060"/>
              </a:solidFill>
              <a:ea typeface="BatangChe" pitchFamily="49" charset="-127"/>
              <a:cs typeface="Arial" pitchFamily="34" charset="0"/>
            </a:endParaRP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Travel, Car, Medical 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Misr Insurance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777" y="937847"/>
            <a:ext cx="2340055" cy="1302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E195-E76F-48F1-A473-A4EF952F8D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832" y="2848649"/>
            <a:ext cx="6228000" cy="34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83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31" y="1257846"/>
            <a:ext cx="6299802" cy="484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Omni Channel  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Digital Transformation Project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sz="3200" b="1" dirty="0">
              <a:solidFill>
                <a:srgbClr val="DA082B"/>
              </a:solidFill>
              <a:ea typeface="BatangChe" pitchFamily="49" charset="-127"/>
              <a:cs typeface="Arial" pitchFamily="34" charset="0"/>
            </a:endParaRP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1- Internet Insurance</a:t>
            </a: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2- Mobile Insurance</a:t>
            </a: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3- Tablet Insurance</a:t>
            </a: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sz="3200" b="1" dirty="0">
              <a:solidFill>
                <a:srgbClr val="002060"/>
              </a:solidFill>
              <a:ea typeface="BatangChe" pitchFamily="49" charset="-127"/>
              <a:cs typeface="Arial" pitchFamily="34" charset="0"/>
            </a:endParaRP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002060"/>
                </a:solidFill>
                <a:ea typeface="BatangChe" pitchFamily="49" charset="-127"/>
                <a:cs typeface="Arial" pitchFamily="34" charset="0"/>
              </a:rPr>
              <a:t>Travel, Car, Medical 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 Ahlia Insurance KSA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7C04B29A-7E1E-4AA8-BBBE-EC96CFAEE70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92294" y="3074197"/>
            <a:ext cx="1838233" cy="3534542"/>
            <a:chOff x="4622353" y="540269"/>
            <a:chExt cx="2994919" cy="576000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3D98AD00-B925-43D2-B0C2-EF425E951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353" y="540269"/>
              <a:ext cx="2994919" cy="57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3F237BC-7D67-4F52-9451-D930EF7C5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145" y="1378750"/>
              <a:ext cx="2307598" cy="409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E8E1CCD6-725E-484E-B408-5577DD8C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0898" y="1061949"/>
            <a:ext cx="1453014" cy="189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E2252EA7-CA64-4B9D-8047-3FA02783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779" y="1051099"/>
            <a:ext cx="4016515" cy="338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8D886A4-513B-46B5-9071-73FD82C9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721" y="1195240"/>
            <a:ext cx="3727459" cy="23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5">
            <a:extLst>
              <a:ext uri="{FF2B5EF4-FFF2-40B4-BE49-F238E27FC236}">
                <a16:creationId xmlns:a16="http://schemas.microsoft.com/office/drawing/2014/main" id="{DD6ADE14-7543-4403-83ED-6ACD3F7496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75779" y="3912045"/>
            <a:ext cx="4000002" cy="2831517"/>
            <a:chOff x="2051369" y="659141"/>
            <a:chExt cx="8136886" cy="5760000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4EC1EB1E-979E-45EE-B316-5786C3171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369" y="659141"/>
              <a:ext cx="8136886" cy="57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A333616E-93C0-4A79-888F-85D52F538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990" y="1057834"/>
              <a:ext cx="6624000" cy="49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1">
            <a:extLst>
              <a:ext uri="{FF2B5EF4-FFF2-40B4-BE49-F238E27FC236}">
                <a16:creationId xmlns:a16="http://schemas.microsoft.com/office/drawing/2014/main" id="{F269FCD6-275A-4020-841F-2EEBDBFE7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184" y="4108036"/>
            <a:ext cx="3256284" cy="242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909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Omni Channel Road Map </a:t>
            </a:r>
            <a:br>
              <a:rPr lang="en-US" dirty="0"/>
            </a:br>
            <a:r>
              <a:rPr lang="en-US" dirty="0"/>
              <a:t>eBSEG Your Partner for Now and the Future</a:t>
            </a:r>
          </a:p>
        </p:txBody>
      </p:sp>
    </p:spTree>
    <p:extLst>
      <p:ext uri="{BB962C8B-B14F-4D97-AF65-F5344CB8AC3E}">
        <p14:creationId xmlns:p14="http://schemas.microsoft.com/office/powerpoint/2010/main" val="39094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41 Innovative Solutions for Banks</a:t>
            </a:r>
          </a:p>
        </p:txBody>
      </p:sp>
      <p:sp>
        <p:nvSpPr>
          <p:cNvPr id="3" name="Rectangle 2"/>
          <p:cNvSpPr/>
          <p:nvPr/>
        </p:nvSpPr>
        <p:spPr>
          <a:xfrm>
            <a:off x="337456" y="993951"/>
            <a:ext cx="11767458" cy="5562600"/>
          </a:xfrm>
          <a:prstGeom prst="rect">
            <a:avLst/>
          </a:prstGeom>
        </p:spPr>
        <p:txBody>
          <a:bodyPr wrap="none" numCol="3" rtlCol="0">
            <a:noAutofit/>
          </a:bodyPr>
          <a:lstStyle/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eBanking</a:t>
            </a:r>
            <a:endParaRPr lang="en-US" sz="2100" u="sng" dirty="0">
              <a:solidFill>
                <a:srgbClr val="FF0000"/>
              </a:solidFill>
              <a:latin typeface="Calibri"/>
              <a:cs typeface="Arial" pitchFamily="34" charset="0"/>
            </a:endParaRP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Mobile Banking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Tablet Banking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Internet Banking (Desktop)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Digital Sales &amp; On-Boarding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b="1" dirty="0" err="1">
                <a:solidFill>
                  <a:schemeClr val="accent4"/>
                </a:solidFill>
                <a:latin typeface="Calibri"/>
                <a:cs typeface="Arial" pitchFamily="34" charset="0"/>
              </a:rPr>
              <a:t>Digtial</a:t>
            </a:r>
            <a:r>
              <a:rPr lang="en-US" sz="1600" b="1" dirty="0">
                <a:solidFill>
                  <a:schemeClr val="accent4"/>
                </a:solidFill>
                <a:latin typeface="Calibri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chemeClr val="accent4"/>
                </a:solidFill>
                <a:latin typeface="Calibri"/>
                <a:cs typeface="Arial" pitchFamily="34" charset="0"/>
              </a:rPr>
              <a:t>Assitant</a:t>
            </a:r>
            <a:r>
              <a:rPr lang="en-US" sz="1600" b="1" dirty="0">
                <a:solidFill>
                  <a:schemeClr val="accent4"/>
                </a:solidFill>
                <a:latin typeface="Calibri"/>
                <a:cs typeface="Arial" pitchFamily="34" charset="0"/>
              </a:rPr>
              <a:t> Banking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Business Banking Omni channel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Apple Watch Banking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Mobile Check Deposit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Personal Finance Management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Family Banking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eBank Marketing</a:t>
            </a: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Social Banking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eAquisition from Facebook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eWallet Services on Facebook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Full eBanking from Facebook</a:t>
            </a: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Enterprise Alerting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SMS Alerts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Mobile &amp; Social Alerts </a:t>
            </a:r>
            <a:r>
              <a:rPr lang="en-US" sz="800" dirty="0">
                <a:solidFill>
                  <a:srgbClr val="002060"/>
                </a:solidFill>
                <a:latin typeface="Calibri"/>
                <a:cs typeface="Arial" pitchFamily="34" charset="0"/>
              </a:rPr>
              <a:t>(iOS, Android, Messenger, WhatsApp)</a:t>
            </a: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ATM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ATM Touch Banking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ATM Touch ID Authentication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ATM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Arial" pitchFamily="34" charset="0"/>
              </a:rPr>
              <a:t>Beacon</a:t>
            </a: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 Authentication 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ATM Mobile Cash Withdrawal </a:t>
            </a: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Call Center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eAquisition  Module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CTI  Popup &amp; Banking Data Module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Online Banking Through Agent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Online Chat Banking</a:t>
            </a: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Branch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In Branch Touch Banking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Assisted Sales eAquisition System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Self Service Banking/Sales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Mobile Branch Beacon Queueing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Mobile Branch Beacon Assistance/VIP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Branch Analytics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Marketing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Geo Location Marketing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Mobile Points/ Redemption </a:t>
            </a: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Sales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Online Sales Acquisition/Upselling</a:t>
            </a: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Mobile Payment/Wallet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Mobile Pay Person to Person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Mobile Pay Person to Merchant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QR Payment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NFC/Wireless Payment</a:t>
            </a: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000" b="1" u="sng" dirty="0">
                <a:solidFill>
                  <a:srgbClr val="C00000"/>
                </a:solidFill>
                <a:latin typeface="Calibri"/>
              </a:rPr>
              <a:t>Omni Channel Remote Sales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Sales Agent Tablet</a:t>
            </a:r>
          </a:p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000" b="1" u="sng" dirty="0">
                <a:solidFill>
                  <a:srgbClr val="C00000"/>
                </a:solidFill>
                <a:latin typeface="Calibri"/>
              </a:rPr>
              <a:t>Omni Channel Intranet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Employee Self Services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Social Intranet Services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Calibri"/>
                <a:cs typeface="Arial" pitchFamily="34" charset="0"/>
              </a:rPr>
              <a:t>Digtial</a:t>
            </a: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/>
                <a:cs typeface="Arial" pitchFamily="34" charset="0"/>
              </a:rPr>
              <a:t>Assitant</a:t>
            </a: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 Intranet Services</a:t>
            </a:r>
          </a:p>
          <a:p>
            <a:pPr marL="968375" lvl="3" indent="-4572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002060"/>
              </a:solidFill>
              <a:latin typeface="Calibri"/>
              <a:cs typeface="Arial" pitchFamily="34" charset="0"/>
            </a:endParaRPr>
          </a:p>
          <a:p>
            <a:pPr marL="968375" lvl="3" indent="-4572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b="1" dirty="0">
              <a:solidFill>
                <a:srgbClr val="C00000"/>
              </a:solidFill>
              <a:latin typeface="Calibri"/>
            </a:endParaRPr>
          </a:p>
          <a:p>
            <a:pPr marL="511175" lvl="2" indent="-4572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FF0000"/>
              </a:solidFill>
              <a:latin typeface="Calibri"/>
              <a:cs typeface="Arial" pitchFamily="34" charset="0"/>
            </a:endParaRPr>
          </a:p>
          <a:p>
            <a:pPr marL="511175" lvl="2" indent="-4572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FF0000"/>
              </a:solidFill>
              <a:latin typeface="Calibri"/>
              <a:cs typeface="Arial" pitchFamily="34" charset="0"/>
            </a:endParaRPr>
          </a:p>
          <a:p>
            <a:pPr marL="511175" lvl="2" indent="-4572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11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76200"/>
            <a:ext cx="965835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</a:rPr>
              <a:t>BSEG Omni Channel Solutions</a:t>
            </a:r>
          </a:p>
          <a:p>
            <a:pPr algn="ctr"/>
            <a:endParaRPr lang="en-US" sz="6000" b="1" dirty="0">
              <a:solidFill>
                <a:srgbClr val="002060"/>
              </a:solidFill>
              <a:latin typeface="Century Gothic" panose="020B0502020202020204"/>
            </a:endParaRP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/>
              </a:rPr>
              <a:t>NexGen for NBE 2021 and Beyond</a:t>
            </a:r>
          </a:p>
          <a:p>
            <a:pPr algn="ctr"/>
            <a:endParaRPr lang="en-US" sz="6000" b="1" dirty="0">
              <a:solidFill>
                <a:srgbClr val="002060"/>
              </a:solidFill>
              <a:latin typeface="Century Gothic" panose="020B0502020202020204"/>
            </a:endParaRP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 panose="020B0502020202020204"/>
              </a:rPr>
              <a:t>Road Map to Success</a:t>
            </a:r>
            <a:endParaRPr lang="en-US" sz="3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564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Digital Sales &amp; Onboarding Platform</a:t>
            </a:r>
          </a:p>
        </p:txBody>
      </p:sp>
    </p:spTree>
    <p:extLst>
      <p:ext uri="{BB962C8B-B14F-4D97-AF65-F5344CB8AC3E}">
        <p14:creationId xmlns:p14="http://schemas.microsoft.com/office/powerpoint/2010/main" val="36105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r>
              <a:rPr lang="en-US" dirty="0"/>
              <a:t>Banking Products that can be sold Online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225800" y="1300765"/>
          <a:ext cx="8128000" cy="2613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3225800" y="4144850"/>
          <a:ext cx="8128000" cy="2613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9701" y="1803042"/>
            <a:ext cx="22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Retail Banking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701" y="4183487"/>
            <a:ext cx="22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Corporate Banking</a:t>
            </a:r>
          </a:p>
        </p:txBody>
      </p:sp>
    </p:spTree>
    <p:extLst>
      <p:ext uri="{BB962C8B-B14F-4D97-AF65-F5344CB8AC3E}">
        <p14:creationId xmlns:p14="http://schemas.microsoft.com/office/powerpoint/2010/main" val="1699775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alibri"/>
              </a:rPr>
              <a:t>Digital Sales &amp; Onboarding Platform Modules 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2D0DC6-FF31-4AEB-B03A-3052486BC3B1}"/>
              </a:ext>
            </a:extLst>
          </p:cNvPr>
          <p:cNvSpPr txBox="1">
            <a:spLocks/>
          </p:cNvSpPr>
          <p:nvPr/>
        </p:nvSpPr>
        <p:spPr>
          <a:xfrm>
            <a:off x="98235" y="1101013"/>
            <a:ext cx="11313103" cy="5514392"/>
          </a:xfrm>
          <a:prstGeom prst="rect">
            <a:avLst/>
          </a:prstGeom>
        </p:spPr>
        <p:txBody>
          <a:bodyPr numCol="2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Step 1: Product Browsing and Comparisons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/>
              <a:t>Product Catalog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/>
              <a:t>Product Comparison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FF0000"/>
                </a:solidFill>
              </a:rPr>
              <a:t>Step 2: Study/Customize Product Variables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</a:rPr>
              <a:t>Simulators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</a:rPr>
              <a:t>Calculators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Step 3: Buy/Apply for Product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/>
              <a:t>Customer fills </a:t>
            </a:r>
            <a:r>
              <a:rPr lang="en-US" sz="1400" dirty="0" err="1"/>
              <a:t>eForms</a:t>
            </a:r>
            <a:r>
              <a:rPr lang="en-US" sz="1400" dirty="0"/>
              <a:t> related to product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Optional check National ID in National Databases or eSignature Services/Archive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Step 4: Upload Required Documents (Optional)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/>
              <a:t>Either Ask customer to upload documents needed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Or Retrieve Customer Documents from National eSignature Services/Archives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Or both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Step 5: Pay/Transfer Required Amount (Optional)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/>
              <a:t>Credit Card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/>
              <a:t>Swift Transfer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</a:rPr>
              <a:t>Fawry/SADAD Payment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Step 6: Bank Verification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 err="1">
                <a:solidFill>
                  <a:srgbClr val="FF0000"/>
                </a:solidFill>
              </a:rPr>
              <a:t>iScore</a:t>
            </a:r>
            <a:r>
              <a:rPr lang="en-US" sz="1400" dirty="0">
                <a:solidFill>
                  <a:srgbClr val="FF0000"/>
                </a:solidFill>
              </a:rPr>
              <a:t> Check (Automated if possible)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Check AML Systems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Check Eligibility Business Rules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/>
              <a:t>Uploaded Document verification By Humans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Step 7: Internal Workflow/API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Either use STP API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Integrate with CRM or other workflow System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Integrate using RPA Systems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/>
              <a:t>Totally offline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Step 8: Two way Deal Discussion/Chat (Optional)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/>
              <a:t>Two way Messages with Bank on Application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200" dirty="0"/>
              <a:t>Customer can ask about his application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200" dirty="0"/>
              <a:t>Bank can ask for more documents or request to complete process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FF0000"/>
                </a:solidFill>
              </a:rPr>
              <a:t>Step 9: Single Branch Visit by Appointment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Confirm/Notify Customer Deal is Ready and Original or Ink Signature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Customer Select Branch and Appointment Slot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Branch console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000" dirty="0">
                <a:solidFill>
                  <a:srgbClr val="FF0000"/>
                </a:solidFill>
              </a:rPr>
              <a:t>Alert Branch team of customer visit Appointment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000" dirty="0">
                <a:solidFill>
                  <a:srgbClr val="FF0000"/>
                </a:solidFill>
              </a:rPr>
              <a:t>Print all docs and have all ready for Customer Visit </a:t>
            </a:r>
          </a:p>
          <a:p>
            <a:pPr lvl="3">
              <a:buFont typeface="Wingdings" panose="05000000000000000000" pitchFamily="2" charset="2"/>
              <a:buChar char="v"/>
            </a:pPr>
            <a:endParaRPr lang="en-US" sz="800" dirty="0"/>
          </a:p>
          <a:p>
            <a:pPr lvl="2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anose="05000000000000000000" pitchFamily="2" charset="2"/>
              <a:buChar char="v"/>
            </a:pPr>
            <a:endParaRPr lang="ar-EG" sz="1800" dirty="0"/>
          </a:p>
          <a:p>
            <a:pPr marL="0" indent="0">
              <a:buNone/>
            </a:pPr>
            <a:r>
              <a:rPr lang="en-US" sz="1800" i="1" u="sng" dirty="0">
                <a:solidFill>
                  <a:srgbClr val="FF0000"/>
                </a:solidFill>
              </a:rPr>
              <a:t>Text Marked in RED is NOT </a:t>
            </a:r>
          </a:p>
          <a:p>
            <a:pPr marL="0" indent="0">
              <a:buNone/>
            </a:pPr>
            <a:r>
              <a:rPr lang="en-US" sz="1800" i="1" u="sng" dirty="0">
                <a:solidFill>
                  <a:srgbClr val="FF0000"/>
                </a:solidFill>
              </a:rPr>
              <a:t>implemented in Current </a:t>
            </a:r>
          </a:p>
          <a:p>
            <a:pPr marL="0" indent="0">
              <a:buNone/>
            </a:pPr>
            <a:r>
              <a:rPr lang="en-US" sz="1800" i="1" u="sng" dirty="0">
                <a:solidFill>
                  <a:srgbClr val="FF0000"/>
                </a:solidFill>
              </a:rPr>
              <a:t>Public NBE Portal</a:t>
            </a:r>
          </a:p>
          <a:p>
            <a:pPr marL="0" indent="0">
              <a:buNone/>
            </a:pPr>
            <a:r>
              <a:rPr lang="en-US" sz="1800" i="1" u="sng" dirty="0">
                <a:solidFill>
                  <a:srgbClr val="FF0000"/>
                </a:solidFill>
              </a:rPr>
              <a:t>Solution</a:t>
            </a:r>
          </a:p>
        </p:txBody>
      </p:sp>
      <p:pic>
        <p:nvPicPr>
          <p:cNvPr id="12" name="Picture 4" descr="Image result for admin">
            <a:extLst>
              <a:ext uri="{FF2B5EF4-FFF2-40B4-BE49-F238E27FC236}">
                <a16:creationId xmlns:a16="http://schemas.microsoft.com/office/drawing/2014/main" id="{BC2424B5-1495-4BEA-B917-E7D497640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3390" y="4441509"/>
            <a:ext cx="1197988" cy="119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elated image">
            <a:extLst>
              <a:ext uri="{FF2B5EF4-FFF2-40B4-BE49-F238E27FC236}">
                <a16:creationId xmlns:a16="http://schemas.microsoft.com/office/drawing/2014/main" id="{AB371213-B4E0-45A3-BFDC-DD94C387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4643" y="4157523"/>
            <a:ext cx="2150307" cy="238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4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8491" y="-146524"/>
            <a:ext cx="9144000" cy="1325563"/>
          </a:xfrm>
        </p:spPr>
        <p:txBody>
          <a:bodyPr/>
          <a:lstStyle/>
          <a:p>
            <a:r>
              <a:rPr lang="en-US" dirty="0"/>
              <a:t>Customer Journey on Channels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92337" y="1036775"/>
          <a:ext cx="10017698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Folded Corner 8"/>
          <p:cNvSpPr/>
          <p:nvPr/>
        </p:nvSpPr>
        <p:spPr>
          <a:xfrm>
            <a:off x="10680003" y="1394209"/>
            <a:ext cx="641950" cy="641950"/>
          </a:xfrm>
          <a:prstGeom prst="foldedCorner">
            <a:avLst>
              <a:gd name="adj" fmla="val 0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600" b="1" dirty="0">
                <a:solidFill>
                  <a:schemeClr val="tx2"/>
                </a:solidFill>
                <a:ea typeface="Roboto" panose="02000000000000000000" pitchFamily="2" charset="0"/>
              </a:rPr>
              <a:t>1</a:t>
            </a:r>
            <a:endParaRPr lang="en-US" sz="3600" b="1" dirty="0">
              <a:solidFill>
                <a:schemeClr val="tx2"/>
              </a:solidFill>
              <a:ea typeface="Roboto" panose="02000000000000000000" pitchFamily="2" charset="0"/>
            </a:endParaRPr>
          </a:p>
        </p:txBody>
      </p:sp>
      <p:sp>
        <p:nvSpPr>
          <p:cNvPr id="10" name="Folded Corner 9"/>
          <p:cNvSpPr/>
          <p:nvPr/>
        </p:nvSpPr>
        <p:spPr>
          <a:xfrm>
            <a:off x="10680003" y="2441985"/>
            <a:ext cx="626711" cy="626711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600" b="1" dirty="0">
                <a:solidFill>
                  <a:schemeClr val="tx2"/>
                </a:solidFill>
                <a:ea typeface="Roboto" panose="02000000000000000000" pitchFamily="2" charset="0"/>
              </a:rPr>
              <a:t>2</a:t>
            </a:r>
            <a:endParaRPr lang="en-US" sz="3600" b="1" dirty="0">
              <a:solidFill>
                <a:schemeClr val="tx2"/>
              </a:solidFill>
              <a:ea typeface="Roboto" panose="02000000000000000000" pitchFamily="2" charset="0"/>
            </a:endParaRPr>
          </a:p>
        </p:txBody>
      </p:sp>
      <p:sp>
        <p:nvSpPr>
          <p:cNvPr id="11" name="Folded Corner 10"/>
          <p:cNvSpPr/>
          <p:nvPr/>
        </p:nvSpPr>
        <p:spPr>
          <a:xfrm>
            <a:off x="10680003" y="3215210"/>
            <a:ext cx="626711" cy="626711"/>
          </a:xfrm>
          <a:prstGeom prst="foldedCorner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600" b="1" dirty="0">
                <a:solidFill>
                  <a:schemeClr val="tx2"/>
                </a:solidFill>
                <a:ea typeface="Roboto" panose="02000000000000000000" pitchFamily="2" charset="0"/>
              </a:rPr>
              <a:t>3</a:t>
            </a:r>
            <a:endParaRPr lang="en-US" sz="3600" b="1" dirty="0">
              <a:solidFill>
                <a:schemeClr val="tx2"/>
              </a:solidFill>
              <a:ea typeface="Roboto" panose="02000000000000000000" pitchFamily="2" charset="0"/>
            </a:endParaRPr>
          </a:p>
        </p:txBody>
      </p:sp>
      <p:sp>
        <p:nvSpPr>
          <p:cNvPr id="12" name="Folded Corner 11"/>
          <p:cNvSpPr/>
          <p:nvPr/>
        </p:nvSpPr>
        <p:spPr>
          <a:xfrm>
            <a:off x="10664765" y="4187950"/>
            <a:ext cx="641950" cy="641950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600" b="1" dirty="0">
                <a:solidFill>
                  <a:schemeClr val="tx2"/>
                </a:solidFill>
                <a:ea typeface="Roboto" panose="02000000000000000000" pitchFamily="2" charset="0"/>
              </a:rPr>
              <a:t>4</a:t>
            </a:r>
            <a:endParaRPr lang="en-US" sz="3600" b="1" dirty="0">
              <a:solidFill>
                <a:schemeClr val="tx2"/>
              </a:solidFill>
              <a:ea typeface="Roboto" panose="02000000000000000000" pitchFamily="2" charset="0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10680004" y="5257817"/>
            <a:ext cx="626711" cy="626711"/>
          </a:xfrm>
          <a:prstGeom prst="foldedCorner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ea typeface="Roboto" panose="020000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19622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 flipH="1">
            <a:off x="8135203" y="4917887"/>
            <a:ext cx="4240212" cy="2327568"/>
            <a:chOff x="3062288" y="1763713"/>
            <a:chExt cx="6067425" cy="3330575"/>
          </a:xfrm>
        </p:grpSpPr>
        <p:sp>
          <p:nvSpPr>
            <p:cNvPr id="6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62288" y="1763713"/>
              <a:ext cx="6067425" cy="333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3843338" y="1763713"/>
              <a:ext cx="1933575" cy="2651125"/>
            </a:xfrm>
            <a:custGeom>
              <a:avLst/>
              <a:gdLst>
                <a:gd name="T0" fmla="*/ 0 w 1218"/>
                <a:gd name="T1" fmla="*/ 1670 h 1670"/>
                <a:gd name="T2" fmla="*/ 1218 w 1218"/>
                <a:gd name="T3" fmla="*/ 1196 h 1670"/>
                <a:gd name="T4" fmla="*/ 1218 w 1218"/>
                <a:gd name="T5" fmla="*/ 0 h 1670"/>
                <a:gd name="T6" fmla="*/ 0 w 1218"/>
                <a:gd name="T7" fmla="*/ 296 h 1670"/>
                <a:gd name="T8" fmla="*/ 0 w 1218"/>
                <a:gd name="T9" fmla="*/ 1670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8" h="1670">
                  <a:moveTo>
                    <a:pt x="0" y="1670"/>
                  </a:moveTo>
                  <a:lnTo>
                    <a:pt x="1218" y="1196"/>
                  </a:lnTo>
                  <a:lnTo>
                    <a:pt x="1218" y="0"/>
                  </a:lnTo>
                  <a:lnTo>
                    <a:pt x="0" y="296"/>
                  </a:lnTo>
                  <a:lnTo>
                    <a:pt x="0" y="1670"/>
                  </a:lnTo>
                  <a:close/>
                </a:path>
              </a:pathLst>
            </a:custGeom>
            <a:solidFill>
              <a:srgbClr val="764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5776913" y="1763713"/>
              <a:ext cx="2822575" cy="2863850"/>
            </a:xfrm>
            <a:custGeom>
              <a:avLst/>
              <a:gdLst>
                <a:gd name="T0" fmla="*/ 0 w 1778"/>
                <a:gd name="T1" fmla="*/ 0 h 1804"/>
                <a:gd name="T2" fmla="*/ 1778 w 1778"/>
                <a:gd name="T3" fmla="*/ 428 h 1804"/>
                <a:gd name="T4" fmla="*/ 1778 w 1778"/>
                <a:gd name="T5" fmla="*/ 1804 h 1804"/>
                <a:gd name="T6" fmla="*/ 0 w 1778"/>
                <a:gd name="T7" fmla="*/ 1196 h 1804"/>
                <a:gd name="T8" fmla="*/ 0 w 1778"/>
                <a:gd name="T9" fmla="*/ 0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8" h="1804">
                  <a:moveTo>
                    <a:pt x="0" y="0"/>
                  </a:moveTo>
                  <a:lnTo>
                    <a:pt x="1778" y="428"/>
                  </a:lnTo>
                  <a:lnTo>
                    <a:pt x="1778" y="1804"/>
                  </a:lnTo>
                  <a:lnTo>
                    <a:pt x="0" y="1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5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6665913" y="2443163"/>
              <a:ext cx="1933575" cy="2651125"/>
            </a:xfrm>
            <a:custGeom>
              <a:avLst/>
              <a:gdLst>
                <a:gd name="T0" fmla="*/ 0 w 1218"/>
                <a:gd name="T1" fmla="*/ 1670 h 1670"/>
                <a:gd name="T2" fmla="*/ 1218 w 1218"/>
                <a:gd name="T3" fmla="*/ 1376 h 1670"/>
                <a:gd name="T4" fmla="*/ 1218 w 1218"/>
                <a:gd name="T5" fmla="*/ 0 h 1670"/>
                <a:gd name="T6" fmla="*/ 0 w 1218"/>
                <a:gd name="T7" fmla="*/ 294 h 1670"/>
                <a:gd name="T8" fmla="*/ 0 w 1218"/>
                <a:gd name="T9" fmla="*/ 1670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8" h="1670">
                  <a:moveTo>
                    <a:pt x="0" y="1670"/>
                  </a:moveTo>
                  <a:lnTo>
                    <a:pt x="1218" y="1376"/>
                  </a:lnTo>
                  <a:lnTo>
                    <a:pt x="1218" y="0"/>
                  </a:lnTo>
                  <a:lnTo>
                    <a:pt x="0" y="294"/>
                  </a:lnTo>
                  <a:lnTo>
                    <a:pt x="0" y="1670"/>
                  </a:lnTo>
                  <a:close/>
                </a:path>
              </a:pathLst>
            </a:custGeom>
            <a:solidFill>
              <a:srgbClr val="8B5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6811963" y="2852738"/>
              <a:ext cx="1679575" cy="2032000"/>
            </a:xfrm>
            <a:custGeom>
              <a:avLst/>
              <a:gdLst>
                <a:gd name="T0" fmla="*/ 22 w 1058"/>
                <a:gd name="T1" fmla="*/ 218 h 1280"/>
                <a:gd name="T2" fmla="*/ 0 w 1058"/>
                <a:gd name="T3" fmla="*/ 1280 h 1280"/>
                <a:gd name="T4" fmla="*/ 1058 w 1058"/>
                <a:gd name="T5" fmla="*/ 1040 h 1280"/>
                <a:gd name="T6" fmla="*/ 996 w 1058"/>
                <a:gd name="T7" fmla="*/ 0 h 1280"/>
                <a:gd name="T8" fmla="*/ 22 w 1058"/>
                <a:gd name="T9" fmla="*/ 218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8" h="1280">
                  <a:moveTo>
                    <a:pt x="22" y="218"/>
                  </a:moveTo>
                  <a:lnTo>
                    <a:pt x="0" y="1280"/>
                  </a:lnTo>
                  <a:lnTo>
                    <a:pt x="1058" y="1040"/>
                  </a:lnTo>
                  <a:lnTo>
                    <a:pt x="996" y="0"/>
                  </a:lnTo>
                  <a:lnTo>
                    <a:pt x="22" y="218"/>
                  </a:lnTo>
                  <a:close/>
                </a:path>
              </a:pathLst>
            </a:custGeom>
            <a:solidFill>
              <a:srgbClr val="F37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7" name="Freeform 14"/>
            <p:cNvSpPr>
              <a:spLocks/>
            </p:cNvSpPr>
            <p:nvPr/>
          </p:nvSpPr>
          <p:spPr bwMode="auto">
            <a:xfrm>
              <a:off x="6665913" y="2443163"/>
              <a:ext cx="2463800" cy="1682750"/>
            </a:xfrm>
            <a:custGeom>
              <a:avLst/>
              <a:gdLst>
                <a:gd name="T0" fmla="*/ 0 w 1552"/>
                <a:gd name="T1" fmla="*/ 294 h 1060"/>
                <a:gd name="T2" fmla="*/ 440 w 1552"/>
                <a:gd name="T3" fmla="*/ 1060 h 1060"/>
                <a:gd name="T4" fmla="*/ 1552 w 1552"/>
                <a:gd name="T5" fmla="*/ 720 h 1060"/>
                <a:gd name="T6" fmla="*/ 1218 w 1552"/>
                <a:gd name="T7" fmla="*/ 0 h 1060"/>
                <a:gd name="T8" fmla="*/ 0 w 1552"/>
                <a:gd name="T9" fmla="*/ 294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2" h="1060">
                  <a:moveTo>
                    <a:pt x="0" y="294"/>
                  </a:moveTo>
                  <a:lnTo>
                    <a:pt x="440" y="1060"/>
                  </a:lnTo>
                  <a:lnTo>
                    <a:pt x="1552" y="720"/>
                  </a:lnTo>
                  <a:lnTo>
                    <a:pt x="1218" y="0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C399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3843338" y="2252663"/>
              <a:ext cx="2822575" cy="2841625"/>
            </a:xfrm>
            <a:custGeom>
              <a:avLst/>
              <a:gdLst>
                <a:gd name="T0" fmla="*/ 1778 w 1778"/>
                <a:gd name="T1" fmla="*/ 1790 h 1790"/>
                <a:gd name="T2" fmla="*/ 0 w 1778"/>
                <a:gd name="T3" fmla="*/ 1376 h 1790"/>
                <a:gd name="T4" fmla="*/ 0 w 1778"/>
                <a:gd name="T5" fmla="*/ 0 h 1790"/>
                <a:gd name="T6" fmla="*/ 1778 w 1778"/>
                <a:gd name="T7" fmla="*/ 414 h 1790"/>
                <a:gd name="T8" fmla="*/ 1778 w 1778"/>
                <a:gd name="T9" fmla="*/ 1790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8" h="1790">
                  <a:moveTo>
                    <a:pt x="1778" y="1790"/>
                  </a:moveTo>
                  <a:lnTo>
                    <a:pt x="0" y="1376"/>
                  </a:lnTo>
                  <a:lnTo>
                    <a:pt x="0" y="0"/>
                  </a:lnTo>
                  <a:lnTo>
                    <a:pt x="1778" y="414"/>
                  </a:lnTo>
                  <a:lnTo>
                    <a:pt x="1778" y="1790"/>
                  </a:lnTo>
                  <a:close/>
                </a:path>
              </a:pathLst>
            </a:custGeom>
            <a:solidFill>
              <a:srgbClr val="A97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9" name="Freeform 10"/>
            <p:cNvSpPr>
              <a:spLocks/>
            </p:cNvSpPr>
            <p:nvPr/>
          </p:nvSpPr>
          <p:spPr bwMode="auto">
            <a:xfrm>
              <a:off x="4021138" y="2563813"/>
              <a:ext cx="2447925" cy="2320925"/>
            </a:xfrm>
            <a:custGeom>
              <a:avLst/>
              <a:gdLst>
                <a:gd name="T0" fmla="*/ 0 w 1542"/>
                <a:gd name="T1" fmla="*/ 1114 h 1462"/>
                <a:gd name="T2" fmla="*/ 1502 w 1542"/>
                <a:gd name="T3" fmla="*/ 1462 h 1462"/>
                <a:gd name="T4" fmla="*/ 1542 w 1542"/>
                <a:gd name="T5" fmla="*/ 352 h 1462"/>
                <a:gd name="T6" fmla="*/ 0 w 1542"/>
                <a:gd name="T7" fmla="*/ 0 h 1462"/>
                <a:gd name="T8" fmla="*/ 0 w 1542"/>
                <a:gd name="T9" fmla="*/ 1114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2" h="1462">
                  <a:moveTo>
                    <a:pt x="0" y="1114"/>
                  </a:moveTo>
                  <a:lnTo>
                    <a:pt x="1502" y="1462"/>
                  </a:lnTo>
                  <a:lnTo>
                    <a:pt x="1542" y="352"/>
                  </a:lnTo>
                  <a:lnTo>
                    <a:pt x="0" y="0"/>
                  </a:lnTo>
                  <a:lnTo>
                    <a:pt x="0" y="1114"/>
                  </a:lnTo>
                  <a:close/>
                </a:path>
              </a:pathLst>
            </a:custGeom>
            <a:solidFill>
              <a:srgbClr val="F37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0" name="Freeform 13"/>
            <p:cNvSpPr>
              <a:spLocks/>
            </p:cNvSpPr>
            <p:nvPr/>
          </p:nvSpPr>
          <p:spPr bwMode="auto">
            <a:xfrm>
              <a:off x="3062288" y="2252663"/>
              <a:ext cx="3603625" cy="1873250"/>
            </a:xfrm>
            <a:custGeom>
              <a:avLst/>
              <a:gdLst>
                <a:gd name="T0" fmla="*/ 2270 w 2270"/>
                <a:gd name="T1" fmla="*/ 414 h 1180"/>
                <a:gd name="T2" fmla="*/ 1840 w 2270"/>
                <a:gd name="T3" fmla="*/ 1180 h 1180"/>
                <a:gd name="T4" fmla="*/ 0 w 2270"/>
                <a:gd name="T5" fmla="*/ 730 h 1180"/>
                <a:gd name="T6" fmla="*/ 492 w 2270"/>
                <a:gd name="T7" fmla="*/ 0 h 1180"/>
                <a:gd name="T8" fmla="*/ 2270 w 2270"/>
                <a:gd name="T9" fmla="*/ 414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0" h="1180">
                  <a:moveTo>
                    <a:pt x="2270" y="414"/>
                  </a:moveTo>
                  <a:lnTo>
                    <a:pt x="1840" y="1180"/>
                  </a:lnTo>
                  <a:lnTo>
                    <a:pt x="0" y="730"/>
                  </a:lnTo>
                  <a:lnTo>
                    <a:pt x="492" y="0"/>
                  </a:lnTo>
                  <a:lnTo>
                    <a:pt x="2270" y="414"/>
                  </a:lnTo>
                  <a:close/>
                </a:path>
              </a:pathLst>
            </a:custGeom>
            <a:solidFill>
              <a:srgbClr val="C399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114113" y="2404227"/>
            <a:ext cx="4261302" cy="3124846"/>
            <a:chOff x="8114113" y="2404227"/>
            <a:chExt cx="4261302" cy="3124846"/>
          </a:xfrm>
          <a:solidFill>
            <a:schemeClr val="accent2">
              <a:alpha val="8000"/>
            </a:schemeClr>
          </a:solidFill>
        </p:grpSpPr>
        <p:grpSp>
          <p:nvGrpSpPr>
            <p:cNvPr id="82" name="Group 81"/>
            <p:cNvGrpSpPr/>
            <p:nvPr/>
          </p:nvGrpSpPr>
          <p:grpSpPr>
            <a:xfrm>
              <a:off x="10503745" y="2404227"/>
              <a:ext cx="791681" cy="791680"/>
              <a:chOff x="5207285" y="3992356"/>
              <a:chExt cx="791681" cy="791680"/>
            </a:xfrm>
            <a:grpFill/>
          </p:grpSpPr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5207285" y="3992356"/>
                <a:ext cx="791681" cy="791680"/>
              </a:xfrm>
              <a:custGeom>
                <a:avLst/>
                <a:gdLst>
                  <a:gd name="T0" fmla="*/ 371 w 452"/>
                  <a:gd name="T1" fmla="*/ 372 h 452"/>
                  <a:gd name="T2" fmla="*/ 80 w 452"/>
                  <a:gd name="T3" fmla="*/ 372 h 452"/>
                  <a:gd name="T4" fmla="*/ 80 w 452"/>
                  <a:gd name="T5" fmla="*/ 81 h 452"/>
                  <a:gd name="T6" fmla="*/ 371 w 452"/>
                  <a:gd name="T7" fmla="*/ 81 h 452"/>
                  <a:gd name="T8" fmla="*/ 371 w 452"/>
                  <a:gd name="T9" fmla="*/ 372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452">
                    <a:moveTo>
                      <a:pt x="371" y="372"/>
                    </a:moveTo>
                    <a:cubicBezTo>
                      <a:pt x="291" y="452"/>
                      <a:pt x="161" y="452"/>
                      <a:pt x="80" y="372"/>
                    </a:cubicBezTo>
                    <a:cubicBezTo>
                      <a:pt x="0" y="291"/>
                      <a:pt x="0" y="161"/>
                      <a:pt x="80" y="81"/>
                    </a:cubicBezTo>
                    <a:cubicBezTo>
                      <a:pt x="161" y="0"/>
                      <a:pt x="291" y="0"/>
                      <a:pt x="371" y="81"/>
                    </a:cubicBezTo>
                    <a:cubicBezTo>
                      <a:pt x="452" y="161"/>
                      <a:pt x="452" y="291"/>
                      <a:pt x="371" y="3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Freeform 83"/>
              <p:cNvSpPr>
                <a:spLocks noEditPoints="1"/>
              </p:cNvSpPr>
              <p:nvPr/>
            </p:nvSpPr>
            <p:spPr bwMode="auto">
              <a:xfrm>
                <a:off x="5484934" y="4273720"/>
                <a:ext cx="237999" cy="265241"/>
              </a:xfrm>
              <a:custGeom>
                <a:avLst/>
                <a:gdLst>
                  <a:gd name="T0" fmla="*/ 13 w 77"/>
                  <a:gd name="T1" fmla="*/ 8 h 86"/>
                  <a:gd name="T2" fmla="*/ 38 w 77"/>
                  <a:gd name="T3" fmla="*/ 1 h 86"/>
                  <a:gd name="T4" fmla="*/ 59 w 77"/>
                  <a:gd name="T5" fmla="*/ 13 h 86"/>
                  <a:gd name="T6" fmla="*/ 66 w 77"/>
                  <a:gd name="T7" fmla="*/ 38 h 86"/>
                  <a:gd name="T8" fmla="*/ 58 w 77"/>
                  <a:gd name="T9" fmla="*/ 55 h 86"/>
                  <a:gd name="T10" fmla="*/ 64 w 77"/>
                  <a:gd name="T11" fmla="*/ 59 h 86"/>
                  <a:gd name="T12" fmla="*/ 74 w 77"/>
                  <a:gd name="T13" fmla="*/ 72 h 86"/>
                  <a:gd name="T14" fmla="*/ 73 w 77"/>
                  <a:gd name="T15" fmla="*/ 84 h 86"/>
                  <a:gd name="T16" fmla="*/ 73 w 77"/>
                  <a:gd name="T17" fmla="*/ 84 h 86"/>
                  <a:gd name="T18" fmla="*/ 62 w 77"/>
                  <a:gd name="T19" fmla="*/ 82 h 86"/>
                  <a:gd name="T20" fmla="*/ 51 w 77"/>
                  <a:gd name="T21" fmla="*/ 68 h 86"/>
                  <a:gd name="T22" fmla="*/ 49 w 77"/>
                  <a:gd name="T23" fmla="*/ 63 h 86"/>
                  <a:gd name="T24" fmla="*/ 30 w 77"/>
                  <a:gd name="T25" fmla="*/ 66 h 86"/>
                  <a:gd name="T26" fmla="*/ 8 w 77"/>
                  <a:gd name="T27" fmla="*/ 54 h 86"/>
                  <a:gd name="T28" fmla="*/ 1 w 77"/>
                  <a:gd name="T29" fmla="*/ 30 h 86"/>
                  <a:gd name="T30" fmla="*/ 13 w 77"/>
                  <a:gd name="T31" fmla="*/ 8 h 86"/>
                  <a:gd name="T32" fmla="*/ 30 w 77"/>
                  <a:gd name="T33" fmla="*/ 49 h 86"/>
                  <a:gd name="T34" fmla="*/ 38 w 77"/>
                  <a:gd name="T35" fmla="*/ 49 h 86"/>
                  <a:gd name="T36" fmla="*/ 38 w 77"/>
                  <a:gd name="T37" fmla="*/ 40 h 86"/>
                  <a:gd name="T38" fmla="*/ 47 w 77"/>
                  <a:gd name="T39" fmla="*/ 40 h 86"/>
                  <a:gd name="T40" fmla="*/ 47 w 77"/>
                  <a:gd name="T41" fmla="*/ 32 h 86"/>
                  <a:gd name="T42" fmla="*/ 38 w 77"/>
                  <a:gd name="T43" fmla="*/ 32 h 86"/>
                  <a:gd name="T44" fmla="*/ 38 w 77"/>
                  <a:gd name="T45" fmla="*/ 23 h 86"/>
                  <a:gd name="T46" fmla="*/ 30 w 77"/>
                  <a:gd name="T47" fmla="*/ 23 h 86"/>
                  <a:gd name="T48" fmla="*/ 30 w 77"/>
                  <a:gd name="T49" fmla="*/ 32 h 86"/>
                  <a:gd name="T50" fmla="*/ 21 w 77"/>
                  <a:gd name="T51" fmla="*/ 32 h 86"/>
                  <a:gd name="T52" fmla="*/ 21 w 77"/>
                  <a:gd name="T53" fmla="*/ 40 h 86"/>
                  <a:gd name="T54" fmla="*/ 30 w 77"/>
                  <a:gd name="T55" fmla="*/ 40 h 86"/>
                  <a:gd name="T56" fmla="*/ 30 w 77"/>
                  <a:gd name="T57" fmla="*/ 49 h 86"/>
                  <a:gd name="T58" fmla="*/ 18 w 77"/>
                  <a:gd name="T59" fmla="*/ 36 h 86"/>
                  <a:gd name="T60" fmla="*/ 43 w 77"/>
                  <a:gd name="T61" fmla="*/ 19 h 86"/>
                  <a:gd name="T62" fmla="*/ 18 w 77"/>
                  <a:gd name="T63" fmla="*/ 36 h 86"/>
                  <a:gd name="T64" fmla="*/ 36 w 77"/>
                  <a:gd name="T65" fmla="*/ 12 h 86"/>
                  <a:gd name="T66" fmla="*/ 20 w 77"/>
                  <a:gd name="T67" fmla="*/ 16 h 86"/>
                  <a:gd name="T68" fmla="*/ 12 w 77"/>
                  <a:gd name="T69" fmla="*/ 31 h 86"/>
                  <a:gd name="T70" fmla="*/ 16 w 77"/>
                  <a:gd name="T71" fmla="*/ 47 h 86"/>
                  <a:gd name="T72" fmla="*/ 31 w 77"/>
                  <a:gd name="T73" fmla="*/ 55 h 86"/>
                  <a:gd name="T74" fmla="*/ 47 w 77"/>
                  <a:gd name="T75" fmla="*/ 51 h 86"/>
                  <a:gd name="T76" fmla="*/ 55 w 77"/>
                  <a:gd name="T77" fmla="*/ 36 h 86"/>
                  <a:gd name="T78" fmla="*/ 51 w 77"/>
                  <a:gd name="T79" fmla="*/ 20 h 86"/>
                  <a:gd name="T80" fmla="*/ 36 w 77"/>
                  <a:gd name="T81" fmla="*/ 1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7" h="86">
                    <a:moveTo>
                      <a:pt x="13" y="8"/>
                    </a:moveTo>
                    <a:cubicBezTo>
                      <a:pt x="20" y="2"/>
                      <a:pt x="29" y="0"/>
                      <a:pt x="38" y="1"/>
                    </a:cubicBezTo>
                    <a:cubicBezTo>
                      <a:pt x="46" y="2"/>
                      <a:pt x="54" y="6"/>
                      <a:pt x="59" y="13"/>
                    </a:cubicBezTo>
                    <a:cubicBezTo>
                      <a:pt x="65" y="21"/>
                      <a:pt x="67" y="29"/>
                      <a:pt x="66" y="38"/>
                    </a:cubicBezTo>
                    <a:cubicBezTo>
                      <a:pt x="65" y="44"/>
                      <a:pt x="63" y="50"/>
                      <a:pt x="58" y="55"/>
                    </a:cubicBezTo>
                    <a:cubicBezTo>
                      <a:pt x="60" y="56"/>
                      <a:pt x="62" y="57"/>
                      <a:pt x="64" y="59"/>
                    </a:cubicBezTo>
                    <a:cubicBezTo>
                      <a:pt x="74" y="72"/>
                      <a:pt x="74" y="72"/>
                      <a:pt x="74" y="72"/>
                    </a:cubicBezTo>
                    <a:cubicBezTo>
                      <a:pt x="77" y="76"/>
                      <a:pt x="76" y="81"/>
                      <a:pt x="73" y="84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69" y="86"/>
                      <a:pt x="64" y="86"/>
                      <a:pt x="62" y="82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0" y="67"/>
                      <a:pt x="49" y="65"/>
                      <a:pt x="49" y="63"/>
                    </a:cubicBezTo>
                    <a:cubicBezTo>
                      <a:pt x="43" y="66"/>
                      <a:pt x="36" y="67"/>
                      <a:pt x="30" y="66"/>
                    </a:cubicBezTo>
                    <a:cubicBezTo>
                      <a:pt x="21" y="65"/>
                      <a:pt x="13" y="61"/>
                      <a:pt x="8" y="54"/>
                    </a:cubicBezTo>
                    <a:cubicBezTo>
                      <a:pt x="2" y="47"/>
                      <a:pt x="0" y="38"/>
                      <a:pt x="1" y="30"/>
                    </a:cubicBezTo>
                    <a:cubicBezTo>
                      <a:pt x="2" y="21"/>
                      <a:pt x="6" y="13"/>
                      <a:pt x="13" y="8"/>
                    </a:cubicBezTo>
                    <a:close/>
                    <a:moveTo>
                      <a:pt x="30" y="49"/>
                    </a:moveTo>
                    <a:cubicBezTo>
                      <a:pt x="38" y="49"/>
                      <a:pt x="38" y="49"/>
                      <a:pt x="38" y="49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9"/>
                      <a:pt x="30" y="49"/>
                      <a:pt x="30" y="49"/>
                    </a:cubicBezTo>
                    <a:close/>
                    <a:moveTo>
                      <a:pt x="18" y="36"/>
                    </a:moveTo>
                    <a:cubicBezTo>
                      <a:pt x="22" y="26"/>
                      <a:pt x="31" y="21"/>
                      <a:pt x="43" y="19"/>
                    </a:cubicBezTo>
                    <a:cubicBezTo>
                      <a:pt x="31" y="11"/>
                      <a:pt x="16" y="22"/>
                      <a:pt x="18" y="36"/>
                    </a:cubicBezTo>
                    <a:close/>
                    <a:moveTo>
                      <a:pt x="36" y="12"/>
                    </a:moveTo>
                    <a:cubicBezTo>
                      <a:pt x="31" y="11"/>
                      <a:pt x="25" y="13"/>
                      <a:pt x="20" y="16"/>
                    </a:cubicBezTo>
                    <a:cubicBezTo>
                      <a:pt x="15" y="20"/>
                      <a:pt x="13" y="25"/>
                      <a:pt x="12" y="31"/>
                    </a:cubicBezTo>
                    <a:cubicBezTo>
                      <a:pt x="11" y="37"/>
                      <a:pt x="13" y="42"/>
                      <a:pt x="16" y="47"/>
                    </a:cubicBezTo>
                    <a:cubicBezTo>
                      <a:pt x="20" y="52"/>
                      <a:pt x="25" y="55"/>
                      <a:pt x="31" y="55"/>
                    </a:cubicBezTo>
                    <a:cubicBezTo>
                      <a:pt x="36" y="56"/>
                      <a:pt x="42" y="55"/>
                      <a:pt x="47" y="51"/>
                    </a:cubicBezTo>
                    <a:cubicBezTo>
                      <a:pt x="52" y="47"/>
                      <a:pt x="55" y="42"/>
                      <a:pt x="55" y="36"/>
                    </a:cubicBezTo>
                    <a:cubicBezTo>
                      <a:pt x="56" y="31"/>
                      <a:pt x="54" y="25"/>
                      <a:pt x="51" y="20"/>
                    </a:cubicBezTo>
                    <a:cubicBezTo>
                      <a:pt x="47" y="15"/>
                      <a:pt x="42" y="13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0592489" y="4658426"/>
              <a:ext cx="851991" cy="851991"/>
              <a:chOff x="930433" y="3168831"/>
              <a:chExt cx="569506" cy="569506"/>
            </a:xfrm>
            <a:grpFill/>
          </p:grpSpPr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930433" y="3168831"/>
                <a:ext cx="569506" cy="569506"/>
              </a:xfrm>
              <a:custGeom>
                <a:avLst/>
                <a:gdLst>
                  <a:gd name="T0" fmla="*/ 267 w 325"/>
                  <a:gd name="T1" fmla="*/ 267 h 325"/>
                  <a:gd name="T2" fmla="*/ 58 w 325"/>
                  <a:gd name="T3" fmla="*/ 267 h 325"/>
                  <a:gd name="T4" fmla="*/ 58 w 325"/>
                  <a:gd name="T5" fmla="*/ 58 h 325"/>
                  <a:gd name="T6" fmla="*/ 267 w 325"/>
                  <a:gd name="T7" fmla="*/ 58 h 325"/>
                  <a:gd name="T8" fmla="*/ 267 w 325"/>
                  <a:gd name="T9" fmla="*/ 26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25">
                    <a:moveTo>
                      <a:pt x="267" y="267"/>
                    </a:moveTo>
                    <a:cubicBezTo>
                      <a:pt x="210" y="325"/>
                      <a:pt x="116" y="325"/>
                      <a:pt x="58" y="267"/>
                    </a:cubicBezTo>
                    <a:cubicBezTo>
                      <a:pt x="0" y="209"/>
                      <a:pt x="0" y="116"/>
                      <a:pt x="58" y="58"/>
                    </a:cubicBezTo>
                    <a:cubicBezTo>
                      <a:pt x="116" y="0"/>
                      <a:pt x="210" y="0"/>
                      <a:pt x="267" y="58"/>
                    </a:cubicBezTo>
                    <a:cubicBezTo>
                      <a:pt x="325" y="116"/>
                      <a:pt x="325" y="209"/>
                      <a:pt x="267" y="267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Freeform 86"/>
              <p:cNvSpPr>
                <a:spLocks noEditPoints="1"/>
              </p:cNvSpPr>
              <p:nvPr/>
            </p:nvSpPr>
            <p:spPr bwMode="auto">
              <a:xfrm>
                <a:off x="1080110" y="3314013"/>
                <a:ext cx="299649" cy="299650"/>
              </a:xfrm>
              <a:custGeom>
                <a:avLst/>
                <a:gdLst>
                  <a:gd name="T0" fmla="*/ 42 w 97"/>
                  <a:gd name="T1" fmla="*/ 14 h 97"/>
                  <a:gd name="T2" fmla="*/ 55 w 97"/>
                  <a:gd name="T3" fmla="*/ 14 h 97"/>
                  <a:gd name="T4" fmla="*/ 48 w 97"/>
                  <a:gd name="T5" fmla="*/ 0 h 97"/>
                  <a:gd name="T6" fmla="*/ 42 w 97"/>
                  <a:gd name="T7" fmla="*/ 14 h 97"/>
                  <a:gd name="T8" fmla="*/ 49 w 97"/>
                  <a:gd name="T9" fmla="*/ 18 h 97"/>
                  <a:gd name="T10" fmla="*/ 79 w 97"/>
                  <a:gd name="T11" fmla="*/ 48 h 97"/>
                  <a:gd name="T12" fmla="*/ 49 w 97"/>
                  <a:gd name="T13" fmla="*/ 79 h 97"/>
                  <a:gd name="T14" fmla="*/ 18 w 97"/>
                  <a:gd name="T15" fmla="*/ 48 h 97"/>
                  <a:gd name="T16" fmla="*/ 49 w 97"/>
                  <a:gd name="T17" fmla="*/ 18 h 97"/>
                  <a:gd name="T18" fmla="*/ 60 w 97"/>
                  <a:gd name="T19" fmla="*/ 15 h 97"/>
                  <a:gd name="T20" fmla="*/ 71 w 97"/>
                  <a:gd name="T21" fmla="*/ 22 h 97"/>
                  <a:gd name="T22" fmla="*/ 73 w 97"/>
                  <a:gd name="T23" fmla="*/ 6 h 97"/>
                  <a:gd name="T24" fmla="*/ 60 w 97"/>
                  <a:gd name="T25" fmla="*/ 15 h 97"/>
                  <a:gd name="T26" fmla="*/ 75 w 97"/>
                  <a:gd name="T27" fmla="*/ 25 h 97"/>
                  <a:gd name="T28" fmla="*/ 81 w 97"/>
                  <a:gd name="T29" fmla="*/ 36 h 97"/>
                  <a:gd name="T30" fmla="*/ 91 w 97"/>
                  <a:gd name="T31" fmla="*/ 24 h 97"/>
                  <a:gd name="T32" fmla="*/ 75 w 97"/>
                  <a:gd name="T33" fmla="*/ 25 h 97"/>
                  <a:gd name="T34" fmla="*/ 83 w 97"/>
                  <a:gd name="T35" fmla="*/ 42 h 97"/>
                  <a:gd name="T36" fmla="*/ 83 w 97"/>
                  <a:gd name="T37" fmla="*/ 54 h 97"/>
                  <a:gd name="T38" fmla="*/ 97 w 97"/>
                  <a:gd name="T39" fmla="*/ 48 h 97"/>
                  <a:gd name="T40" fmla="*/ 83 w 97"/>
                  <a:gd name="T41" fmla="*/ 42 h 97"/>
                  <a:gd name="T42" fmla="*/ 82 w 97"/>
                  <a:gd name="T43" fmla="*/ 60 h 97"/>
                  <a:gd name="T44" fmla="*/ 75 w 97"/>
                  <a:gd name="T45" fmla="*/ 71 h 97"/>
                  <a:gd name="T46" fmla="*/ 91 w 97"/>
                  <a:gd name="T47" fmla="*/ 72 h 97"/>
                  <a:gd name="T48" fmla="*/ 82 w 97"/>
                  <a:gd name="T49" fmla="*/ 60 h 97"/>
                  <a:gd name="T50" fmla="*/ 72 w 97"/>
                  <a:gd name="T51" fmla="*/ 75 h 97"/>
                  <a:gd name="T52" fmla="*/ 61 w 97"/>
                  <a:gd name="T53" fmla="*/ 81 h 97"/>
                  <a:gd name="T54" fmla="*/ 73 w 97"/>
                  <a:gd name="T55" fmla="*/ 90 h 97"/>
                  <a:gd name="T56" fmla="*/ 72 w 97"/>
                  <a:gd name="T57" fmla="*/ 75 h 97"/>
                  <a:gd name="T58" fmla="*/ 55 w 97"/>
                  <a:gd name="T59" fmla="*/ 83 h 97"/>
                  <a:gd name="T60" fmla="*/ 43 w 97"/>
                  <a:gd name="T61" fmla="*/ 83 h 97"/>
                  <a:gd name="T62" fmla="*/ 49 w 97"/>
                  <a:gd name="T63" fmla="*/ 97 h 97"/>
                  <a:gd name="T64" fmla="*/ 55 w 97"/>
                  <a:gd name="T65" fmla="*/ 83 h 97"/>
                  <a:gd name="T66" fmla="*/ 37 w 97"/>
                  <a:gd name="T67" fmla="*/ 81 h 97"/>
                  <a:gd name="T68" fmla="*/ 26 w 97"/>
                  <a:gd name="T69" fmla="*/ 75 h 97"/>
                  <a:gd name="T70" fmla="*/ 25 w 97"/>
                  <a:gd name="T71" fmla="*/ 91 h 97"/>
                  <a:gd name="T72" fmla="*/ 37 w 97"/>
                  <a:gd name="T73" fmla="*/ 81 h 97"/>
                  <a:gd name="T74" fmla="*/ 22 w 97"/>
                  <a:gd name="T75" fmla="*/ 71 h 97"/>
                  <a:gd name="T76" fmla="*/ 16 w 97"/>
                  <a:gd name="T77" fmla="*/ 60 h 97"/>
                  <a:gd name="T78" fmla="*/ 7 w 97"/>
                  <a:gd name="T79" fmla="*/ 73 h 97"/>
                  <a:gd name="T80" fmla="*/ 22 w 97"/>
                  <a:gd name="T81" fmla="*/ 71 h 97"/>
                  <a:gd name="T82" fmla="*/ 14 w 97"/>
                  <a:gd name="T83" fmla="*/ 55 h 97"/>
                  <a:gd name="T84" fmla="*/ 14 w 97"/>
                  <a:gd name="T85" fmla="*/ 42 h 97"/>
                  <a:gd name="T86" fmla="*/ 0 w 97"/>
                  <a:gd name="T87" fmla="*/ 49 h 97"/>
                  <a:gd name="T88" fmla="*/ 14 w 97"/>
                  <a:gd name="T89" fmla="*/ 55 h 97"/>
                  <a:gd name="T90" fmla="*/ 15 w 97"/>
                  <a:gd name="T91" fmla="*/ 37 h 97"/>
                  <a:gd name="T92" fmla="*/ 22 w 97"/>
                  <a:gd name="T93" fmla="*/ 26 h 97"/>
                  <a:gd name="T94" fmla="*/ 6 w 97"/>
                  <a:gd name="T95" fmla="*/ 24 h 97"/>
                  <a:gd name="T96" fmla="*/ 15 w 97"/>
                  <a:gd name="T97" fmla="*/ 37 h 97"/>
                  <a:gd name="T98" fmla="*/ 26 w 97"/>
                  <a:gd name="T99" fmla="*/ 22 h 97"/>
                  <a:gd name="T100" fmla="*/ 37 w 97"/>
                  <a:gd name="T101" fmla="*/ 16 h 97"/>
                  <a:gd name="T102" fmla="*/ 24 w 97"/>
                  <a:gd name="T103" fmla="*/ 6 h 97"/>
                  <a:gd name="T104" fmla="*/ 26 w 97"/>
                  <a:gd name="T105" fmla="*/ 2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7" h="97">
                    <a:moveTo>
                      <a:pt x="42" y="14"/>
                    </a:moveTo>
                    <a:cubicBezTo>
                      <a:pt x="55" y="14"/>
                      <a:pt x="55" y="14"/>
                      <a:pt x="55" y="1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2" y="14"/>
                      <a:pt x="42" y="14"/>
                      <a:pt x="42" y="14"/>
                    </a:cubicBezTo>
                    <a:close/>
                    <a:moveTo>
                      <a:pt x="49" y="18"/>
                    </a:moveTo>
                    <a:cubicBezTo>
                      <a:pt x="65" y="18"/>
                      <a:pt x="79" y="31"/>
                      <a:pt x="79" y="48"/>
                    </a:cubicBezTo>
                    <a:cubicBezTo>
                      <a:pt x="79" y="65"/>
                      <a:pt x="65" y="79"/>
                      <a:pt x="49" y="79"/>
                    </a:cubicBezTo>
                    <a:cubicBezTo>
                      <a:pt x="32" y="79"/>
                      <a:pt x="18" y="65"/>
                      <a:pt x="18" y="48"/>
                    </a:cubicBezTo>
                    <a:cubicBezTo>
                      <a:pt x="18" y="31"/>
                      <a:pt x="32" y="18"/>
                      <a:pt x="49" y="18"/>
                    </a:cubicBezTo>
                    <a:close/>
                    <a:moveTo>
                      <a:pt x="60" y="15"/>
                    </a:moveTo>
                    <a:cubicBezTo>
                      <a:pt x="71" y="22"/>
                      <a:pt x="71" y="22"/>
                      <a:pt x="71" y="22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60" y="15"/>
                      <a:pt x="60" y="15"/>
                      <a:pt x="60" y="15"/>
                    </a:cubicBezTo>
                    <a:close/>
                    <a:moveTo>
                      <a:pt x="75" y="25"/>
                    </a:moveTo>
                    <a:cubicBezTo>
                      <a:pt x="81" y="36"/>
                      <a:pt x="81" y="36"/>
                      <a:pt x="81" y="36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75" y="25"/>
                      <a:pt x="75" y="25"/>
                      <a:pt x="75" y="25"/>
                    </a:cubicBezTo>
                    <a:close/>
                    <a:moveTo>
                      <a:pt x="83" y="42"/>
                    </a:moveTo>
                    <a:cubicBezTo>
                      <a:pt x="83" y="54"/>
                      <a:pt x="83" y="54"/>
                      <a:pt x="83" y="54"/>
                    </a:cubicBezTo>
                    <a:cubicBezTo>
                      <a:pt x="97" y="48"/>
                      <a:pt x="97" y="48"/>
                      <a:pt x="97" y="48"/>
                    </a:cubicBezTo>
                    <a:cubicBezTo>
                      <a:pt x="83" y="42"/>
                      <a:pt x="83" y="42"/>
                      <a:pt x="83" y="42"/>
                    </a:cubicBezTo>
                    <a:close/>
                    <a:moveTo>
                      <a:pt x="82" y="60"/>
                    </a:moveTo>
                    <a:cubicBezTo>
                      <a:pt x="75" y="71"/>
                      <a:pt x="75" y="71"/>
                      <a:pt x="75" y="71"/>
                    </a:cubicBezTo>
                    <a:cubicBezTo>
                      <a:pt x="91" y="72"/>
                      <a:pt x="91" y="72"/>
                      <a:pt x="91" y="72"/>
                    </a:cubicBezTo>
                    <a:cubicBezTo>
                      <a:pt x="82" y="60"/>
                      <a:pt x="82" y="60"/>
                      <a:pt x="82" y="60"/>
                    </a:cubicBezTo>
                    <a:close/>
                    <a:moveTo>
                      <a:pt x="72" y="75"/>
                    </a:moveTo>
                    <a:cubicBezTo>
                      <a:pt x="61" y="81"/>
                      <a:pt x="61" y="81"/>
                      <a:pt x="61" y="81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72" y="75"/>
                      <a:pt x="72" y="75"/>
                      <a:pt x="72" y="75"/>
                    </a:cubicBezTo>
                    <a:close/>
                    <a:moveTo>
                      <a:pt x="55" y="83"/>
                    </a:moveTo>
                    <a:cubicBezTo>
                      <a:pt x="43" y="83"/>
                      <a:pt x="43" y="83"/>
                      <a:pt x="43" y="83"/>
                    </a:cubicBezTo>
                    <a:cubicBezTo>
                      <a:pt x="49" y="97"/>
                      <a:pt x="49" y="97"/>
                      <a:pt x="49" y="97"/>
                    </a:cubicBezTo>
                    <a:cubicBezTo>
                      <a:pt x="55" y="83"/>
                      <a:pt x="55" y="83"/>
                      <a:pt x="55" y="83"/>
                    </a:cubicBezTo>
                    <a:close/>
                    <a:moveTo>
                      <a:pt x="37" y="81"/>
                    </a:moveTo>
                    <a:cubicBezTo>
                      <a:pt x="26" y="75"/>
                      <a:pt x="26" y="75"/>
                      <a:pt x="26" y="75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37" y="81"/>
                      <a:pt x="37" y="81"/>
                      <a:pt x="37" y="81"/>
                    </a:cubicBezTo>
                    <a:close/>
                    <a:moveTo>
                      <a:pt x="22" y="71"/>
                    </a:moveTo>
                    <a:cubicBezTo>
                      <a:pt x="16" y="60"/>
                      <a:pt x="16" y="60"/>
                      <a:pt x="16" y="60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22" y="71"/>
                      <a:pt x="22" y="71"/>
                      <a:pt x="22" y="71"/>
                    </a:cubicBezTo>
                    <a:close/>
                    <a:moveTo>
                      <a:pt x="14" y="55"/>
                    </a:move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4" y="55"/>
                      <a:pt x="14" y="55"/>
                      <a:pt x="14" y="55"/>
                    </a:cubicBezTo>
                    <a:close/>
                    <a:moveTo>
                      <a:pt x="15" y="37"/>
                    </a:moveTo>
                    <a:cubicBezTo>
                      <a:pt x="22" y="26"/>
                      <a:pt x="22" y="26"/>
                      <a:pt x="22" y="26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5" y="37"/>
                      <a:pt x="15" y="37"/>
                      <a:pt x="15" y="37"/>
                    </a:cubicBezTo>
                    <a:close/>
                    <a:moveTo>
                      <a:pt x="26" y="22"/>
                    </a:moveTo>
                    <a:cubicBezTo>
                      <a:pt x="37" y="16"/>
                      <a:pt x="37" y="16"/>
                      <a:pt x="37" y="16"/>
                    </a:cubicBezTo>
                    <a:cubicBezTo>
                      <a:pt x="24" y="6"/>
                      <a:pt x="24" y="6"/>
                      <a:pt x="24" y="6"/>
                    </a:cubicBezTo>
                    <a:lnTo>
                      <a:pt x="2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9223685" y="4293321"/>
              <a:ext cx="568766" cy="570987"/>
              <a:chOff x="2286436" y="1883184"/>
              <a:chExt cx="568766" cy="570987"/>
            </a:xfrm>
            <a:grpFill/>
          </p:grpSpPr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2286436" y="1883184"/>
                <a:ext cx="568766" cy="570987"/>
              </a:xfrm>
              <a:custGeom>
                <a:avLst/>
                <a:gdLst>
                  <a:gd name="T0" fmla="*/ 267 w 325"/>
                  <a:gd name="T1" fmla="*/ 268 h 326"/>
                  <a:gd name="T2" fmla="*/ 57 w 325"/>
                  <a:gd name="T3" fmla="*/ 268 h 326"/>
                  <a:gd name="T4" fmla="*/ 57 w 325"/>
                  <a:gd name="T5" fmla="*/ 58 h 326"/>
                  <a:gd name="T6" fmla="*/ 267 w 325"/>
                  <a:gd name="T7" fmla="*/ 58 h 326"/>
                  <a:gd name="T8" fmla="*/ 267 w 325"/>
                  <a:gd name="T9" fmla="*/ 26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26">
                    <a:moveTo>
                      <a:pt x="267" y="268"/>
                    </a:moveTo>
                    <a:cubicBezTo>
                      <a:pt x="209" y="326"/>
                      <a:pt x="115" y="326"/>
                      <a:pt x="57" y="268"/>
                    </a:cubicBezTo>
                    <a:cubicBezTo>
                      <a:pt x="0" y="210"/>
                      <a:pt x="0" y="116"/>
                      <a:pt x="57" y="58"/>
                    </a:cubicBezTo>
                    <a:cubicBezTo>
                      <a:pt x="115" y="0"/>
                      <a:pt x="209" y="0"/>
                      <a:pt x="267" y="58"/>
                    </a:cubicBezTo>
                    <a:cubicBezTo>
                      <a:pt x="325" y="116"/>
                      <a:pt x="325" y="210"/>
                      <a:pt x="267" y="2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Freeform 89"/>
              <p:cNvSpPr>
                <a:spLocks noEditPoints="1"/>
              </p:cNvSpPr>
              <p:nvPr/>
            </p:nvSpPr>
            <p:spPr bwMode="auto">
              <a:xfrm>
                <a:off x="2426207" y="2018679"/>
                <a:ext cx="245168" cy="299650"/>
              </a:xfrm>
              <a:custGeom>
                <a:avLst/>
                <a:gdLst>
                  <a:gd name="T0" fmla="*/ 36 w 79"/>
                  <a:gd name="T1" fmla="*/ 27 h 97"/>
                  <a:gd name="T2" fmla="*/ 40 w 79"/>
                  <a:gd name="T3" fmla="*/ 1 h 97"/>
                  <a:gd name="T4" fmla="*/ 46 w 79"/>
                  <a:gd name="T5" fmla="*/ 5 h 97"/>
                  <a:gd name="T6" fmla="*/ 41 w 79"/>
                  <a:gd name="T7" fmla="*/ 27 h 97"/>
                  <a:gd name="T8" fmla="*/ 39 w 79"/>
                  <a:gd name="T9" fmla="*/ 27 h 97"/>
                  <a:gd name="T10" fmla="*/ 36 w 79"/>
                  <a:gd name="T11" fmla="*/ 27 h 97"/>
                  <a:gd name="T12" fmla="*/ 38 w 79"/>
                  <a:gd name="T13" fmla="*/ 67 h 97"/>
                  <a:gd name="T14" fmla="*/ 34 w 79"/>
                  <a:gd name="T15" fmla="*/ 58 h 97"/>
                  <a:gd name="T16" fmla="*/ 29 w 79"/>
                  <a:gd name="T17" fmla="*/ 64 h 97"/>
                  <a:gd name="T18" fmla="*/ 38 w 79"/>
                  <a:gd name="T19" fmla="*/ 67 h 97"/>
                  <a:gd name="T20" fmla="*/ 41 w 79"/>
                  <a:gd name="T21" fmla="*/ 67 h 97"/>
                  <a:gd name="T22" fmla="*/ 46 w 79"/>
                  <a:gd name="T23" fmla="*/ 58 h 97"/>
                  <a:gd name="T24" fmla="*/ 50 w 79"/>
                  <a:gd name="T25" fmla="*/ 64 h 97"/>
                  <a:gd name="T26" fmla="*/ 41 w 79"/>
                  <a:gd name="T27" fmla="*/ 67 h 97"/>
                  <a:gd name="T28" fmla="*/ 40 w 79"/>
                  <a:gd name="T29" fmla="*/ 94 h 97"/>
                  <a:gd name="T30" fmla="*/ 25 w 79"/>
                  <a:gd name="T31" fmla="*/ 96 h 97"/>
                  <a:gd name="T32" fmla="*/ 16 w 79"/>
                  <a:gd name="T33" fmla="*/ 89 h 97"/>
                  <a:gd name="T34" fmla="*/ 10 w 79"/>
                  <a:gd name="T35" fmla="*/ 81 h 97"/>
                  <a:gd name="T36" fmla="*/ 5 w 79"/>
                  <a:gd name="T37" fmla="*/ 72 h 97"/>
                  <a:gd name="T38" fmla="*/ 0 w 79"/>
                  <a:gd name="T39" fmla="*/ 55 h 97"/>
                  <a:gd name="T40" fmla="*/ 7 w 79"/>
                  <a:gd name="T41" fmla="*/ 37 h 97"/>
                  <a:gd name="T42" fmla="*/ 22 w 79"/>
                  <a:gd name="T43" fmla="*/ 30 h 97"/>
                  <a:gd name="T44" fmla="*/ 40 w 79"/>
                  <a:gd name="T45" fmla="*/ 31 h 97"/>
                  <a:gd name="T46" fmla="*/ 57 w 79"/>
                  <a:gd name="T47" fmla="*/ 30 h 97"/>
                  <a:gd name="T48" fmla="*/ 72 w 79"/>
                  <a:gd name="T49" fmla="*/ 37 h 97"/>
                  <a:gd name="T50" fmla="*/ 79 w 79"/>
                  <a:gd name="T51" fmla="*/ 55 h 97"/>
                  <a:gd name="T52" fmla="*/ 74 w 79"/>
                  <a:gd name="T53" fmla="*/ 72 h 97"/>
                  <a:gd name="T54" fmla="*/ 69 w 79"/>
                  <a:gd name="T55" fmla="*/ 81 h 97"/>
                  <a:gd name="T56" fmla="*/ 63 w 79"/>
                  <a:gd name="T57" fmla="*/ 89 h 97"/>
                  <a:gd name="T58" fmla="*/ 54 w 79"/>
                  <a:gd name="T59" fmla="*/ 96 h 97"/>
                  <a:gd name="T60" fmla="*/ 40 w 79"/>
                  <a:gd name="T61" fmla="*/ 94 h 97"/>
                  <a:gd name="T62" fmla="*/ 29 w 79"/>
                  <a:gd name="T63" fmla="*/ 86 h 97"/>
                  <a:gd name="T64" fmla="*/ 24 w 79"/>
                  <a:gd name="T65" fmla="*/ 82 h 97"/>
                  <a:gd name="T66" fmla="*/ 19 w 79"/>
                  <a:gd name="T67" fmla="*/ 75 h 97"/>
                  <a:gd name="T68" fmla="*/ 15 w 79"/>
                  <a:gd name="T69" fmla="*/ 68 h 97"/>
                  <a:gd name="T70" fmla="*/ 11 w 79"/>
                  <a:gd name="T71" fmla="*/ 56 h 97"/>
                  <a:gd name="T72" fmla="*/ 16 w 79"/>
                  <a:gd name="T73" fmla="*/ 45 h 97"/>
                  <a:gd name="T74" fmla="*/ 25 w 79"/>
                  <a:gd name="T75" fmla="*/ 40 h 97"/>
                  <a:gd name="T76" fmla="*/ 39 w 79"/>
                  <a:gd name="T77" fmla="*/ 41 h 97"/>
                  <a:gd name="T78" fmla="*/ 40 w 79"/>
                  <a:gd name="T79" fmla="*/ 41 h 97"/>
                  <a:gd name="T80" fmla="*/ 40 w 79"/>
                  <a:gd name="T81" fmla="*/ 41 h 97"/>
                  <a:gd name="T82" fmla="*/ 54 w 79"/>
                  <a:gd name="T83" fmla="*/ 40 h 97"/>
                  <a:gd name="T84" fmla="*/ 63 w 79"/>
                  <a:gd name="T85" fmla="*/ 45 h 97"/>
                  <a:gd name="T86" fmla="*/ 68 w 79"/>
                  <a:gd name="T87" fmla="*/ 56 h 97"/>
                  <a:gd name="T88" fmla="*/ 64 w 79"/>
                  <a:gd name="T89" fmla="*/ 68 h 97"/>
                  <a:gd name="T90" fmla="*/ 60 w 79"/>
                  <a:gd name="T91" fmla="*/ 75 h 97"/>
                  <a:gd name="T92" fmla="*/ 55 w 79"/>
                  <a:gd name="T93" fmla="*/ 82 h 97"/>
                  <a:gd name="T94" fmla="*/ 50 w 79"/>
                  <a:gd name="T95" fmla="*/ 86 h 97"/>
                  <a:gd name="T96" fmla="*/ 41 w 79"/>
                  <a:gd name="T97" fmla="*/ 83 h 97"/>
                  <a:gd name="T98" fmla="*/ 40 w 79"/>
                  <a:gd name="T99" fmla="*/ 83 h 97"/>
                  <a:gd name="T100" fmla="*/ 38 w 79"/>
                  <a:gd name="T101" fmla="*/ 83 h 97"/>
                  <a:gd name="T102" fmla="*/ 29 w 79"/>
                  <a:gd name="T103" fmla="*/ 86 h 97"/>
                  <a:gd name="T104" fmla="*/ 43 w 79"/>
                  <a:gd name="T105" fmla="*/ 15 h 97"/>
                  <a:gd name="T106" fmla="*/ 45 w 79"/>
                  <a:gd name="T107" fmla="*/ 13 h 97"/>
                  <a:gd name="T108" fmla="*/ 65 w 79"/>
                  <a:gd name="T109" fmla="*/ 10 h 97"/>
                  <a:gd name="T110" fmla="*/ 44 w 79"/>
                  <a:gd name="T111" fmla="*/ 20 h 97"/>
                  <a:gd name="T112" fmla="*/ 59 w 79"/>
                  <a:gd name="T113" fmla="*/ 23 h 97"/>
                  <a:gd name="T114" fmla="*/ 78 w 79"/>
                  <a:gd name="T115" fmla="*/ 11 h 97"/>
                  <a:gd name="T116" fmla="*/ 54 w 79"/>
                  <a:gd name="T117" fmla="*/ 3 h 97"/>
                  <a:gd name="T118" fmla="*/ 43 w 79"/>
                  <a:gd name="T119" fmla="*/ 1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9" h="97">
                    <a:moveTo>
                      <a:pt x="36" y="27"/>
                    </a:moveTo>
                    <a:cubicBezTo>
                      <a:pt x="33" y="18"/>
                      <a:pt x="30" y="8"/>
                      <a:pt x="40" y="1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38" y="11"/>
                      <a:pt x="39" y="20"/>
                      <a:pt x="41" y="27"/>
                    </a:cubicBezTo>
                    <a:cubicBezTo>
                      <a:pt x="40" y="27"/>
                      <a:pt x="40" y="27"/>
                      <a:pt x="39" y="27"/>
                    </a:cubicBezTo>
                    <a:cubicBezTo>
                      <a:pt x="38" y="27"/>
                      <a:pt x="37" y="27"/>
                      <a:pt x="36" y="27"/>
                    </a:cubicBezTo>
                    <a:close/>
                    <a:moveTo>
                      <a:pt x="38" y="67"/>
                    </a:moveTo>
                    <a:cubicBezTo>
                      <a:pt x="38" y="67"/>
                      <a:pt x="38" y="59"/>
                      <a:pt x="34" y="58"/>
                    </a:cubicBezTo>
                    <a:cubicBezTo>
                      <a:pt x="30" y="58"/>
                      <a:pt x="28" y="62"/>
                      <a:pt x="29" y="64"/>
                    </a:cubicBezTo>
                    <a:cubicBezTo>
                      <a:pt x="30" y="66"/>
                      <a:pt x="38" y="67"/>
                      <a:pt x="38" y="67"/>
                    </a:cubicBezTo>
                    <a:close/>
                    <a:moveTo>
                      <a:pt x="41" y="67"/>
                    </a:moveTo>
                    <a:cubicBezTo>
                      <a:pt x="41" y="67"/>
                      <a:pt x="42" y="59"/>
                      <a:pt x="46" y="58"/>
                    </a:cubicBezTo>
                    <a:cubicBezTo>
                      <a:pt x="50" y="58"/>
                      <a:pt x="52" y="62"/>
                      <a:pt x="50" y="64"/>
                    </a:cubicBezTo>
                    <a:cubicBezTo>
                      <a:pt x="49" y="66"/>
                      <a:pt x="41" y="67"/>
                      <a:pt x="41" y="67"/>
                    </a:cubicBezTo>
                    <a:close/>
                    <a:moveTo>
                      <a:pt x="40" y="94"/>
                    </a:moveTo>
                    <a:cubicBezTo>
                      <a:pt x="33" y="97"/>
                      <a:pt x="29" y="97"/>
                      <a:pt x="25" y="96"/>
                    </a:cubicBezTo>
                    <a:cubicBezTo>
                      <a:pt x="21" y="95"/>
                      <a:pt x="19" y="93"/>
                      <a:pt x="16" y="89"/>
                    </a:cubicBezTo>
                    <a:cubicBezTo>
                      <a:pt x="14" y="86"/>
                      <a:pt x="12" y="83"/>
                      <a:pt x="10" y="81"/>
                    </a:cubicBezTo>
                    <a:cubicBezTo>
                      <a:pt x="8" y="78"/>
                      <a:pt x="7" y="75"/>
                      <a:pt x="5" y="72"/>
                    </a:cubicBezTo>
                    <a:cubicBezTo>
                      <a:pt x="3" y="67"/>
                      <a:pt x="0" y="61"/>
                      <a:pt x="0" y="55"/>
                    </a:cubicBezTo>
                    <a:cubicBezTo>
                      <a:pt x="0" y="48"/>
                      <a:pt x="1" y="42"/>
                      <a:pt x="7" y="37"/>
                    </a:cubicBezTo>
                    <a:cubicBezTo>
                      <a:pt x="11" y="33"/>
                      <a:pt x="16" y="31"/>
                      <a:pt x="22" y="30"/>
                    </a:cubicBezTo>
                    <a:cubicBezTo>
                      <a:pt x="27" y="29"/>
                      <a:pt x="33" y="29"/>
                      <a:pt x="40" y="31"/>
                    </a:cubicBezTo>
                    <a:cubicBezTo>
                      <a:pt x="46" y="29"/>
                      <a:pt x="52" y="29"/>
                      <a:pt x="57" y="30"/>
                    </a:cubicBezTo>
                    <a:cubicBezTo>
                      <a:pt x="63" y="31"/>
                      <a:pt x="68" y="33"/>
                      <a:pt x="72" y="37"/>
                    </a:cubicBezTo>
                    <a:cubicBezTo>
                      <a:pt x="78" y="42"/>
                      <a:pt x="79" y="48"/>
                      <a:pt x="79" y="55"/>
                    </a:cubicBezTo>
                    <a:cubicBezTo>
                      <a:pt x="79" y="61"/>
                      <a:pt x="76" y="67"/>
                      <a:pt x="74" y="72"/>
                    </a:cubicBezTo>
                    <a:cubicBezTo>
                      <a:pt x="72" y="75"/>
                      <a:pt x="71" y="78"/>
                      <a:pt x="69" y="81"/>
                    </a:cubicBezTo>
                    <a:cubicBezTo>
                      <a:pt x="67" y="83"/>
                      <a:pt x="65" y="86"/>
                      <a:pt x="63" y="89"/>
                    </a:cubicBezTo>
                    <a:cubicBezTo>
                      <a:pt x="60" y="93"/>
                      <a:pt x="58" y="95"/>
                      <a:pt x="54" y="96"/>
                    </a:cubicBezTo>
                    <a:cubicBezTo>
                      <a:pt x="50" y="97"/>
                      <a:pt x="46" y="97"/>
                      <a:pt x="40" y="94"/>
                    </a:cubicBezTo>
                    <a:close/>
                    <a:moveTo>
                      <a:pt x="29" y="86"/>
                    </a:moveTo>
                    <a:cubicBezTo>
                      <a:pt x="27" y="86"/>
                      <a:pt x="26" y="84"/>
                      <a:pt x="24" y="82"/>
                    </a:cubicBezTo>
                    <a:cubicBezTo>
                      <a:pt x="22" y="80"/>
                      <a:pt x="21" y="77"/>
                      <a:pt x="19" y="75"/>
                    </a:cubicBezTo>
                    <a:cubicBezTo>
                      <a:pt x="18" y="73"/>
                      <a:pt x="17" y="71"/>
                      <a:pt x="15" y="68"/>
                    </a:cubicBezTo>
                    <a:cubicBezTo>
                      <a:pt x="13" y="64"/>
                      <a:pt x="12" y="60"/>
                      <a:pt x="11" y="56"/>
                    </a:cubicBezTo>
                    <a:cubicBezTo>
                      <a:pt x="11" y="52"/>
                      <a:pt x="12" y="48"/>
                      <a:pt x="16" y="45"/>
                    </a:cubicBezTo>
                    <a:cubicBezTo>
                      <a:pt x="18" y="42"/>
                      <a:pt x="21" y="41"/>
                      <a:pt x="25" y="40"/>
                    </a:cubicBezTo>
                    <a:cubicBezTo>
                      <a:pt x="29" y="40"/>
                      <a:pt x="34" y="40"/>
                      <a:pt x="39" y="41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5" y="40"/>
                      <a:pt x="50" y="40"/>
                      <a:pt x="54" y="40"/>
                    </a:cubicBezTo>
                    <a:cubicBezTo>
                      <a:pt x="58" y="41"/>
                      <a:pt x="61" y="42"/>
                      <a:pt x="63" y="45"/>
                    </a:cubicBezTo>
                    <a:cubicBezTo>
                      <a:pt x="67" y="48"/>
                      <a:pt x="68" y="52"/>
                      <a:pt x="68" y="56"/>
                    </a:cubicBezTo>
                    <a:cubicBezTo>
                      <a:pt x="67" y="60"/>
                      <a:pt x="66" y="64"/>
                      <a:pt x="64" y="68"/>
                    </a:cubicBezTo>
                    <a:cubicBezTo>
                      <a:pt x="62" y="71"/>
                      <a:pt x="61" y="73"/>
                      <a:pt x="60" y="75"/>
                    </a:cubicBezTo>
                    <a:cubicBezTo>
                      <a:pt x="58" y="77"/>
                      <a:pt x="57" y="80"/>
                      <a:pt x="55" y="82"/>
                    </a:cubicBezTo>
                    <a:cubicBezTo>
                      <a:pt x="53" y="84"/>
                      <a:pt x="52" y="86"/>
                      <a:pt x="50" y="86"/>
                    </a:cubicBezTo>
                    <a:cubicBezTo>
                      <a:pt x="48" y="87"/>
                      <a:pt x="45" y="86"/>
                      <a:pt x="41" y="83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34" y="86"/>
                      <a:pt x="31" y="87"/>
                      <a:pt x="29" y="86"/>
                    </a:cubicBezTo>
                    <a:close/>
                    <a:moveTo>
                      <a:pt x="43" y="15"/>
                    </a:moveTo>
                    <a:cubicBezTo>
                      <a:pt x="44" y="14"/>
                      <a:pt x="44" y="14"/>
                      <a:pt x="45" y="13"/>
                    </a:cubicBezTo>
                    <a:cubicBezTo>
                      <a:pt x="52" y="11"/>
                      <a:pt x="65" y="10"/>
                      <a:pt x="65" y="10"/>
                    </a:cubicBezTo>
                    <a:cubicBezTo>
                      <a:pt x="58" y="12"/>
                      <a:pt x="49" y="15"/>
                      <a:pt x="44" y="20"/>
                    </a:cubicBezTo>
                    <a:cubicBezTo>
                      <a:pt x="47" y="22"/>
                      <a:pt x="51" y="25"/>
                      <a:pt x="59" y="23"/>
                    </a:cubicBezTo>
                    <a:cubicBezTo>
                      <a:pt x="68" y="22"/>
                      <a:pt x="78" y="11"/>
                      <a:pt x="78" y="11"/>
                    </a:cubicBezTo>
                    <a:cubicBezTo>
                      <a:pt x="78" y="11"/>
                      <a:pt x="62" y="0"/>
                      <a:pt x="54" y="3"/>
                    </a:cubicBezTo>
                    <a:cubicBezTo>
                      <a:pt x="48" y="5"/>
                      <a:pt x="44" y="11"/>
                      <a:pt x="43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1436181" y="4279457"/>
              <a:ext cx="791681" cy="791680"/>
              <a:chOff x="4594825" y="2513418"/>
              <a:chExt cx="791681" cy="791680"/>
            </a:xfrm>
            <a:grpFill/>
          </p:grpSpPr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4594825" y="2513418"/>
                <a:ext cx="791681" cy="791680"/>
              </a:xfrm>
              <a:custGeom>
                <a:avLst/>
                <a:gdLst>
                  <a:gd name="T0" fmla="*/ 372 w 452"/>
                  <a:gd name="T1" fmla="*/ 372 h 452"/>
                  <a:gd name="T2" fmla="*/ 80 w 452"/>
                  <a:gd name="T3" fmla="*/ 372 h 452"/>
                  <a:gd name="T4" fmla="*/ 80 w 452"/>
                  <a:gd name="T5" fmla="*/ 81 h 452"/>
                  <a:gd name="T6" fmla="*/ 372 w 452"/>
                  <a:gd name="T7" fmla="*/ 81 h 452"/>
                  <a:gd name="T8" fmla="*/ 372 w 452"/>
                  <a:gd name="T9" fmla="*/ 372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452">
                    <a:moveTo>
                      <a:pt x="372" y="372"/>
                    </a:moveTo>
                    <a:cubicBezTo>
                      <a:pt x="291" y="452"/>
                      <a:pt x="161" y="452"/>
                      <a:pt x="80" y="372"/>
                    </a:cubicBezTo>
                    <a:cubicBezTo>
                      <a:pt x="0" y="291"/>
                      <a:pt x="0" y="161"/>
                      <a:pt x="80" y="81"/>
                    </a:cubicBezTo>
                    <a:cubicBezTo>
                      <a:pt x="161" y="0"/>
                      <a:pt x="291" y="0"/>
                      <a:pt x="372" y="81"/>
                    </a:cubicBezTo>
                    <a:cubicBezTo>
                      <a:pt x="452" y="161"/>
                      <a:pt x="452" y="291"/>
                      <a:pt x="372" y="3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Freeform 92"/>
              <p:cNvSpPr>
                <a:spLocks noEditPoints="1"/>
              </p:cNvSpPr>
              <p:nvPr/>
            </p:nvSpPr>
            <p:spPr bwMode="auto">
              <a:xfrm>
                <a:off x="4849913" y="2697111"/>
                <a:ext cx="310531" cy="388598"/>
              </a:xfrm>
              <a:custGeom>
                <a:avLst/>
                <a:gdLst>
                  <a:gd name="T0" fmla="*/ 49 w 83"/>
                  <a:gd name="T1" fmla="*/ 71 h 104"/>
                  <a:gd name="T2" fmla="*/ 43 w 83"/>
                  <a:gd name="T3" fmla="*/ 71 h 104"/>
                  <a:gd name="T4" fmla="*/ 60 w 83"/>
                  <a:gd name="T5" fmla="*/ 99 h 104"/>
                  <a:gd name="T6" fmla="*/ 69 w 83"/>
                  <a:gd name="T7" fmla="*/ 104 h 104"/>
                  <a:gd name="T8" fmla="*/ 77 w 83"/>
                  <a:gd name="T9" fmla="*/ 69 h 104"/>
                  <a:gd name="T10" fmla="*/ 78 w 83"/>
                  <a:gd name="T11" fmla="*/ 27 h 104"/>
                  <a:gd name="T12" fmla="*/ 52 w 83"/>
                  <a:gd name="T13" fmla="*/ 35 h 104"/>
                  <a:gd name="T14" fmla="*/ 32 w 83"/>
                  <a:gd name="T15" fmla="*/ 38 h 104"/>
                  <a:gd name="T16" fmla="*/ 24 w 83"/>
                  <a:gd name="T17" fmla="*/ 37 h 104"/>
                  <a:gd name="T18" fmla="*/ 8 w 83"/>
                  <a:gd name="T19" fmla="*/ 54 h 104"/>
                  <a:gd name="T20" fmla="*/ 12 w 83"/>
                  <a:gd name="T21" fmla="*/ 90 h 104"/>
                  <a:gd name="T22" fmla="*/ 20 w 83"/>
                  <a:gd name="T23" fmla="*/ 104 h 104"/>
                  <a:gd name="T24" fmla="*/ 41 w 83"/>
                  <a:gd name="T25" fmla="*/ 104 h 104"/>
                  <a:gd name="T26" fmla="*/ 42 w 83"/>
                  <a:gd name="T27" fmla="*/ 0 h 104"/>
                  <a:gd name="T28" fmla="*/ 59 w 83"/>
                  <a:gd name="T29" fmla="*/ 17 h 104"/>
                  <a:gd name="T30" fmla="*/ 42 w 83"/>
                  <a:gd name="T31" fmla="*/ 35 h 104"/>
                  <a:gd name="T32" fmla="*/ 25 w 83"/>
                  <a:gd name="T33" fmla="*/ 17 h 104"/>
                  <a:gd name="T34" fmla="*/ 42 w 83"/>
                  <a:gd name="T35" fmla="*/ 0 h 104"/>
                  <a:gd name="T36" fmla="*/ 52 w 83"/>
                  <a:gd name="T37" fmla="*/ 17 h 104"/>
                  <a:gd name="T38" fmla="*/ 42 w 83"/>
                  <a:gd name="T39" fmla="*/ 27 h 104"/>
                  <a:gd name="T40" fmla="*/ 32 w 83"/>
                  <a:gd name="T41" fmla="*/ 17 h 104"/>
                  <a:gd name="T42" fmla="*/ 42 w 83"/>
                  <a:gd name="T43" fmla="*/ 8 h 104"/>
                  <a:gd name="T44" fmla="*/ 41 w 83"/>
                  <a:gd name="T45" fmla="*/ 57 h 104"/>
                  <a:gd name="T46" fmla="*/ 41 w 83"/>
                  <a:gd name="T47" fmla="*/ 85 h 104"/>
                  <a:gd name="T48" fmla="*/ 41 w 83"/>
                  <a:gd name="T49" fmla="*/ 57 h 104"/>
                  <a:gd name="T50" fmla="*/ 21 w 83"/>
                  <a:gd name="T51" fmla="*/ 54 h 104"/>
                  <a:gd name="T52" fmla="*/ 29 w 83"/>
                  <a:gd name="T53" fmla="*/ 48 h 104"/>
                  <a:gd name="T54" fmla="*/ 33 w 83"/>
                  <a:gd name="T55" fmla="*/ 53 h 104"/>
                  <a:gd name="T56" fmla="*/ 27 w 83"/>
                  <a:gd name="T57" fmla="*/ 54 h 104"/>
                  <a:gd name="T58" fmla="*/ 25 w 83"/>
                  <a:gd name="T59" fmla="*/ 57 h 104"/>
                  <a:gd name="T60" fmla="*/ 62 w 83"/>
                  <a:gd name="T61" fmla="*/ 57 h 104"/>
                  <a:gd name="T62" fmla="*/ 58 w 83"/>
                  <a:gd name="T63" fmla="*/ 55 h 104"/>
                  <a:gd name="T64" fmla="*/ 54 w 83"/>
                  <a:gd name="T65" fmla="*/ 53 h 104"/>
                  <a:gd name="T66" fmla="*/ 49 w 83"/>
                  <a:gd name="T67" fmla="*/ 49 h 104"/>
                  <a:gd name="T68" fmla="*/ 59 w 83"/>
                  <a:gd name="T69" fmla="*/ 50 h 104"/>
                  <a:gd name="T70" fmla="*/ 62 w 83"/>
                  <a:gd name="T71" fmla="*/ 57 h 104"/>
                  <a:gd name="T72" fmla="*/ 39 w 83"/>
                  <a:gd name="T73" fmla="*/ 71 h 104"/>
                  <a:gd name="T74" fmla="*/ 33 w 83"/>
                  <a:gd name="T75" fmla="*/ 7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" h="104">
                    <a:moveTo>
                      <a:pt x="46" y="66"/>
                    </a:moveTo>
                    <a:cubicBezTo>
                      <a:pt x="48" y="66"/>
                      <a:pt x="49" y="69"/>
                      <a:pt x="49" y="71"/>
                    </a:cubicBezTo>
                    <a:cubicBezTo>
                      <a:pt x="49" y="74"/>
                      <a:pt x="48" y="76"/>
                      <a:pt x="46" y="76"/>
                    </a:cubicBezTo>
                    <a:cubicBezTo>
                      <a:pt x="45" y="76"/>
                      <a:pt x="43" y="74"/>
                      <a:pt x="43" y="71"/>
                    </a:cubicBezTo>
                    <a:cubicBezTo>
                      <a:pt x="43" y="69"/>
                      <a:pt x="45" y="66"/>
                      <a:pt x="46" y="66"/>
                    </a:cubicBezTo>
                    <a:close/>
                    <a:moveTo>
                      <a:pt x="60" y="99"/>
                    </a:moveTo>
                    <a:cubicBezTo>
                      <a:pt x="62" y="104"/>
                      <a:pt x="62" y="104"/>
                      <a:pt x="62" y="104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9" y="91"/>
                      <a:pt x="69" y="91"/>
                      <a:pt x="69" y="91"/>
                    </a:cubicBezTo>
                    <a:cubicBezTo>
                      <a:pt x="74" y="85"/>
                      <a:pt x="77" y="77"/>
                      <a:pt x="77" y="69"/>
                    </a:cubicBezTo>
                    <a:cubicBezTo>
                      <a:pt x="77" y="64"/>
                      <a:pt x="76" y="59"/>
                      <a:pt x="74" y="54"/>
                    </a:cubicBezTo>
                    <a:cubicBezTo>
                      <a:pt x="80" y="48"/>
                      <a:pt x="83" y="37"/>
                      <a:pt x="78" y="27"/>
                    </a:cubicBezTo>
                    <a:cubicBezTo>
                      <a:pt x="70" y="28"/>
                      <a:pt x="63" y="32"/>
                      <a:pt x="58" y="37"/>
                    </a:cubicBezTo>
                    <a:cubicBezTo>
                      <a:pt x="57" y="36"/>
                      <a:pt x="54" y="36"/>
                      <a:pt x="52" y="35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44" y="37"/>
                      <a:pt x="40" y="37"/>
                      <a:pt x="32" y="38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9" y="35"/>
                      <a:pt x="26" y="36"/>
                      <a:pt x="24" y="37"/>
                    </a:cubicBezTo>
                    <a:cubicBezTo>
                      <a:pt x="20" y="32"/>
                      <a:pt x="12" y="28"/>
                      <a:pt x="5" y="27"/>
                    </a:cubicBezTo>
                    <a:cubicBezTo>
                      <a:pt x="0" y="37"/>
                      <a:pt x="3" y="48"/>
                      <a:pt x="8" y="54"/>
                    </a:cubicBezTo>
                    <a:cubicBezTo>
                      <a:pt x="6" y="59"/>
                      <a:pt x="5" y="63"/>
                      <a:pt x="5" y="69"/>
                    </a:cubicBezTo>
                    <a:cubicBezTo>
                      <a:pt x="5" y="77"/>
                      <a:pt x="8" y="84"/>
                      <a:pt x="12" y="90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7" y="102"/>
                      <a:pt x="34" y="104"/>
                      <a:pt x="41" y="104"/>
                    </a:cubicBezTo>
                    <a:cubicBezTo>
                      <a:pt x="48" y="104"/>
                      <a:pt x="55" y="102"/>
                      <a:pt x="60" y="99"/>
                    </a:cubicBezTo>
                    <a:close/>
                    <a:moveTo>
                      <a:pt x="42" y="0"/>
                    </a:moveTo>
                    <a:cubicBezTo>
                      <a:pt x="47" y="0"/>
                      <a:pt x="51" y="2"/>
                      <a:pt x="54" y="5"/>
                    </a:cubicBezTo>
                    <a:cubicBezTo>
                      <a:pt x="57" y="8"/>
                      <a:pt x="59" y="13"/>
                      <a:pt x="59" y="17"/>
                    </a:cubicBezTo>
                    <a:cubicBezTo>
                      <a:pt x="59" y="22"/>
                      <a:pt x="57" y="26"/>
                      <a:pt x="54" y="30"/>
                    </a:cubicBezTo>
                    <a:cubicBezTo>
                      <a:pt x="51" y="33"/>
                      <a:pt x="47" y="35"/>
                      <a:pt x="42" y="35"/>
                    </a:cubicBezTo>
                    <a:cubicBezTo>
                      <a:pt x="37" y="35"/>
                      <a:pt x="33" y="33"/>
                      <a:pt x="30" y="30"/>
                    </a:cubicBezTo>
                    <a:cubicBezTo>
                      <a:pt x="27" y="26"/>
                      <a:pt x="25" y="22"/>
                      <a:pt x="25" y="17"/>
                    </a:cubicBezTo>
                    <a:cubicBezTo>
                      <a:pt x="25" y="13"/>
                      <a:pt x="27" y="8"/>
                      <a:pt x="30" y="5"/>
                    </a:cubicBezTo>
                    <a:cubicBezTo>
                      <a:pt x="33" y="2"/>
                      <a:pt x="37" y="0"/>
                      <a:pt x="42" y="0"/>
                    </a:cubicBezTo>
                    <a:close/>
                    <a:moveTo>
                      <a:pt x="49" y="10"/>
                    </a:moveTo>
                    <a:cubicBezTo>
                      <a:pt x="51" y="12"/>
                      <a:pt x="52" y="15"/>
                      <a:pt x="52" y="17"/>
                    </a:cubicBezTo>
                    <a:cubicBezTo>
                      <a:pt x="52" y="20"/>
                      <a:pt x="51" y="23"/>
                      <a:pt x="49" y="24"/>
                    </a:cubicBezTo>
                    <a:cubicBezTo>
                      <a:pt x="47" y="26"/>
                      <a:pt x="45" y="27"/>
                      <a:pt x="42" y="27"/>
                    </a:cubicBezTo>
                    <a:cubicBezTo>
                      <a:pt x="39" y="27"/>
                      <a:pt x="37" y="26"/>
                      <a:pt x="35" y="24"/>
                    </a:cubicBezTo>
                    <a:cubicBezTo>
                      <a:pt x="33" y="23"/>
                      <a:pt x="32" y="20"/>
                      <a:pt x="32" y="17"/>
                    </a:cubicBezTo>
                    <a:cubicBezTo>
                      <a:pt x="32" y="15"/>
                      <a:pt x="33" y="12"/>
                      <a:pt x="35" y="10"/>
                    </a:cubicBezTo>
                    <a:cubicBezTo>
                      <a:pt x="37" y="9"/>
                      <a:pt x="39" y="8"/>
                      <a:pt x="42" y="8"/>
                    </a:cubicBezTo>
                    <a:cubicBezTo>
                      <a:pt x="45" y="8"/>
                      <a:pt x="47" y="9"/>
                      <a:pt x="49" y="10"/>
                    </a:cubicBezTo>
                    <a:close/>
                    <a:moveTo>
                      <a:pt x="41" y="57"/>
                    </a:moveTo>
                    <a:cubicBezTo>
                      <a:pt x="33" y="57"/>
                      <a:pt x="27" y="64"/>
                      <a:pt x="27" y="71"/>
                    </a:cubicBezTo>
                    <a:cubicBezTo>
                      <a:pt x="27" y="79"/>
                      <a:pt x="33" y="85"/>
                      <a:pt x="41" y="85"/>
                    </a:cubicBezTo>
                    <a:cubicBezTo>
                      <a:pt x="49" y="85"/>
                      <a:pt x="55" y="79"/>
                      <a:pt x="55" y="71"/>
                    </a:cubicBezTo>
                    <a:cubicBezTo>
                      <a:pt x="55" y="64"/>
                      <a:pt x="49" y="57"/>
                      <a:pt x="41" y="57"/>
                    </a:cubicBezTo>
                    <a:close/>
                    <a:moveTo>
                      <a:pt x="21" y="57"/>
                    </a:moveTo>
                    <a:cubicBezTo>
                      <a:pt x="21" y="56"/>
                      <a:pt x="21" y="55"/>
                      <a:pt x="21" y="54"/>
                    </a:cubicBezTo>
                    <a:cubicBezTo>
                      <a:pt x="22" y="52"/>
                      <a:pt x="23" y="51"/>
                      <a:pt x="24" y="50"/>
                    </a:cubicBezTo>
                    <a:cubicBezTo>
                      <a:pt x="26" y="49"/>
                      <a:pt x="27" y="49"/>
                      <a:pt x="29" y="48"/>
                    </a:cubicBezTo>
                    <a:cubicBezTo>
                      <a:pt x="31" y="48"/>
                      <a:pt x="32" y="49"/>
                      <a:pt x="34" y="49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1" y="53"/>
                      <a:pt x="30" y="53"/>
                      <a:pt x="29" y="53"/>
                    </a:cubicBezTo>
                    <a:cubicBezTo>
                      <a:pt x="28" y="53"/>
                      <a:pt x="27" y="53"/>
                      <a:pt x="27" y="54"/>
                    </a:cubicBezTo>
                    <a:cubicBezTo>
                      <a:pt x="26" y="54"/>
                      <a:pt x="26" y="54"/>
                      <a:pt x="25" y="55"/>
                    </a:cubicBezTo>
                    <a:cubicBezTo>
                      <a:pt x="25" y="56"/>
                      <a:pt x="25" y="56"/>
                      <a:pt x="25" y="57"/>
                    </a:cubicBezTo>
                    <a:cubicBezTo>
                      <a:pt x="21" y="57"/>
                      <a:pt x="21" y="57"/>
                      <a:pt x="21" y="57"/>
                    </a:cubicBezTo>
                    <a:close/>
                    <a:moveTo>
                      <a:pt x="62" y="57"/>
                    </a:moveTo>
                    <a:cubicBezTo>
                      <a:pt x="58" y="57"/>
                      <a:pt x="58" y="57"/>
                      <a:pt x="58" y="57"/>
                    </a:cubicBezTo>
                    <a:cubicBezTo>
                      <a:pt x="58" y="56"/>
                      <a:pt x="58" y="56"/>
                      <a:pt x="58" y="55"/>
                    </a:cubicBezTo>
                    <a:cubicBezTo>
                      <a:pt x="57" y="54"/>
                      <a:pt x="57" y="54"/>
                      <a:pt x="56" y="54"/>
                    </a:cubicBezTo>
                    <a:cubicBezTo>
                      <a:pt x="56" y="53"/>
                      <a:pt x="55" y="53"/>
                      <a:pt x="54" y="53"/>
                    </a:cubicBezTo>
                    <a:cubicBezTo>
                      <a:pt x="53" y="53"/>
                      <a:pt x="51" y="53"/>
                      <a:pt x="50" y="53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50" y="49"/>
                      <a:pt x="52" y="48"/>
                      <a:pt x="54" y="48"/>
                    </a:cubicBezTo>
                    <a:cubicBezTo>
                      <a:pt x="56" y="49"/>
                      <a:pt x="57" y="49"/>
                      <a:pt x="59" y="50"/>
                    </a:cubicBezTo>
                    <a:cubicBezTo>
                      <a:pt x="60" y="51"/>
                      <a:pt x="61" y="52"/>
                      <a:pt x="62" y="54"/>
                    </a:cubicBezTo>
                    <a:cubicBezTo>
                      <a:pt x="62" y="55"/>
                      <a:pt x="62" y="56"/>
                      <a:pt x="62" y="57"/>
                    </a:cubicBezTo>
                    <a:close/>
                    <a:moveTo>
                      <a:pt x="36" y="66"/>
                    </a:moveTo>
                    <a:cubicBezTo>
                      <a:pt x="37" y="66"/>
                      <a:pt x="39" y="69"/>
                      <a:pt x="39" y="71"/>
                    </a:cubicBezTo>
                    <a:cubicBezTo>
                      <a:pt x="39" y="74"/>
                      <a:pt x="37" y="76"/>
                      <a:pt x="36" y="76"/>
                    </a:cubicBezTo>
                    <a:cubicBezTo>
                      <a:pt x="34" y="76"/>
                      <a:pt x="33" y="74"/>
                      <a:pt x="33" y="71"/>
                    </a:cubicBezTo>
                    <a:cubicBezTo>
                      <a:pt x="33" y="69"/>
                      <a:pt x="34" y="66"/>
                      <a:pt x="36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9844263" y="4077363"/>
              <a:ext cx="791681" cy="791680"/>
              <a:chOff x="3116627" y="1902439"/>
              <a:chExt cx="791681" cy="791680"/>
            </a:xfrm>
            <a:grpFill/>
          </p:grpSpPr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3116627" y="1902439"/>
                <a:ext cx="791681" cy="791680"/>
              </a:xfrm>
              <a:custGeom>
                <a:avLst/>
                <a:gdLst>
                  <a:gd name="T0" fmla="*/ 372 w 452"/>
                  <a:gd name="T1" fmla="*/ 371 h 452"/>
                  <a:gd name="T2" fmla="*/ 80 w 452"/>
                  <a:gd name="T3" fmla="*/ 371 h 452"/>
                  <a:gd name="T4" fmla="*/ 80 w 452"/>
                  <a:gd name="T5" fmla="*/ 80 h 452"/>
                  <a:gd name="T6" fmla="*/ 372 w 452"/>
                  <a:gd name="T7" fmla="*/ 80 h 452"/>
                  <a:gd name="T8" fmla="*/ 372 w 452"/>
                  <a:gd name="T9" fmla="*/ 37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452">
                    <a:moveTo>
                      <a:pt x="372" y="371"/>
                    </a:moveTo>
                    <a:cubicBezTo>
                      <a:pt x="291" y="452"/>
                      <a:pt x="161" y="452"/>
                      <a:pt x="80" y="371"/>
                    </a:cubicBezTo>
                    <a:cubicBezTo>
                      <a:pt x="0" y="291"/>
                      <a:pt x="0" y="160"/>
                      <a:pt x="80" y="80"/>
                    </a:cubicBezTo>
                    <a:cubicBezTo>
                      <a:pt x="161" y="0"/>
                      <a:pt x="291" y="0"/>
                      <a:pt x="372" y="80"/>
                    </a:cubicBezTo>
                    <a:cubicBezTo>
                      <a:pt x="452" y="160"/>
                      <a:pt x="452" y="291"/>
                      <a:pt x="372" y="3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Freeform 95"/>
              <p:cNvSpPr>
                <a:spLocks noEditPoints="1"/>
              </p:cNvSpPr>
              <p:nvPr/>
            </p:nvSpPr>
            <p:spPr bwMode="auto">
              <a:xfrm>
                <a:off x="3340719" y="2138482"/>
                <a:ext cx="343494" cy="329615"/>
              </a:xfrm>
              <a:custGeom>
                <a:avLst/>
                <a:gdLst>
                  <a:gd name="T0" fmla="*/ 80 w 198"/>
                  <a:gd name="T1" fmla="*/ 39 h 190"/>
                  <a:gd name="T2" fmla="*/ 32 w 198"/>
                  <a:gd name="T3" fmla="*/ 39 h 190"/>
                  <a:gd name="T4" fmla="*/ 24 w 198"/>
                  <a:gd name="T5" fmla="*/ 52 h 190"/>
                  <a:gd name="T6" fmla="*/ 32 w 198"/>
                  <a:gd name="T7" fmla="*/ 65 h 190"/>
                  <a:gd name="T8" fmla="*/ 80 w 198"/>
                  <a:gd name="T9" fmla="*/ 65 h 190"/>
                  <a:gd name="T10" fmla="*/ 80 w 198"/>
                  <a:gd name="T11" fmla="*/ 39 h 190"/>
                  <a:gd name="T12" fmla="*/ 80 w 198"/>
                  <a:gd name="T13" fmla="*/ 39 h 190"/>
                  <a:gd name="T14" fmla="*/ 114 w 198"/>
                  <a:gd name="T15" fmla="*/ 65 h 190"/>
                  <a:gd name="T16" fmla="*/ 170 w 198"/>
                  <a:gd name="T17" fmla="*/ 65 h 190"/>
                  <a:gd name="T18" fmla="*/ 177 w 198"/>
                  <a:gd name="T19" fmla="*/ 65 h 190"/>
                  <a:gd name="T20" fmla="*/ 179 w 198"/>
                  <a:gd name="T21" fmla="*/ 69 h 190"/>
                  <a:gd name="T22" fmla="*/ 194 w 198"/>
                  <a:gd name="T23" fmla="*/ 93 h 190"/>
                  <a:gd name="T24" fmla="*/ 198 w 198"/>
                  <a:gd name="T25" fmla="*/ 99 h 190"/>
                  <a:gd name="T26" fmla="*/ 194 w 198"/>
                  <a:gd name="T27" fmla="*/ 103 h 190"/>
                  <a:gd name="T28" fmla="*/ 179 w 198"/>
                  <a:gd name="T29" fmla="*/ 127 h 190"/>
                  <a:gd name="T30" fmla="*/ 177 w 198"/>
                  <a:gd name="T31" fmla="*/ 134 h 190"/>
                  <a:gd name="T32" fmla="*/ 170 w 198"/>
                  <a:gd name="T33" fmla="*/ 134 h 190"/>
                  <a:gd name="T34" fmla="*/ 114 w 198"/>
                  <a:gd name="T35" fmla="*/ 134 h 190"/>
                  <a:gd name="T36" fmla="*/ 114 w 198"/>
                  <a:gd name="T37" fmla="*/ 164 h 190"/>
                  <a:gd name="T38" fmla="*/ 164 w 198"/>
                  <a:gd name="T39" fmla="*/ 164 h 190"/>
                  <a:gd name="T40" fmla="*/ 164 w 198"/>
                  <a:gd name="T41" fmla="*/ 190 h 190"/>
                  <a:gd name="T42" fmla="*/ 37 w 198"/>
                  <a:gd name="T43" fmla="*/ 190 h 190"/>
                  <a:gd name="T44" fmla="*/ 37 w 198"/>
                  <a:gd name="T45" fmla="*/ 164 h 190"/>
                  <a:gd name="T46" fmla="*/ 82 w 198"/>
                  <a:gd name="T47" fmla="*/ 164 h 190"/>
                  <a:gd name="T48" fmla="*/ 82 w 198"/>
                  <a:gd name="T49" fmla="*/ 86 h 190"/>
                  <a:gd name="T50" fmla="*/ 26 w 198"/>
                  <a:gd name="T51" fmla="*/ 86 h 190"/>
                  <a:gd name="T52" fmla="*/ 19 w 198"/>
                  <a:gd name="T53" fmla="*/ 86 h 190"/>
                  <a:gd name="T54" fmla="*/ 17 w 198"/>
                  <a:gd name="T55" fmla="*/ 80 h 190"/>
                  <a:gd name="T56" fmla="*/ 2 w 198"/>
                  <a:gd name="T57" fmla="*/ 56 h 190"/>
                  <a:gd name="T58" fmla="*/ 0 w 198"/>
                  <a:gd name="T59" fmla="*/ 52 h 190"/>
                  <a:gd name="T60" fmla="*/ 2 w 198"/>
                  <a:gd name="T61" fmla="*/ 45 h 190"/>
                  <a:gd name="T62" fmla="*/ 17 w 198"/>
                  <a:gd name="T63" fmla="*/ 21 h 190"/>
                  <a:gd name="T64" fmla="*/ 19 w 198"/>
                  <a:gd name="T65" fmla="*/ 17 h 190"/>
                  <a:gd name="T66" fmla="*/ 26 w 198"/>
                  <a:gd name="T67" fmla="*/ 17 h 190"/>
                  <a:gd name="T68" fmla="*/ 82 w 198"/>
                  <a:gd name="T69" fmla="*/ 17 h 190"/>
                  <a:gd name="T70" fmla="*/ 82 w 198"/>
                  <a:gd name="T71" fmla="*/ 13 h 190"/>
                  <a:gd name="T72" fmla="*/ 99 w 198"/>
                  <a:gd name="T73" fmla="*/ 0 h 190"/>
                  <a:gd name="T74" fmla="*/ 114 w 198"/>
                  <a:gd name="T75" fmla="*/ 13 h 190"/>
                  <a:gd name="T76" fmla="*/ 114 w 198"/>
                  <a:gd name="T77" fmla="*/ 65 h 190"/>
                  <a:gd name="T78" fmla="*/ 114 w 198"/>
                  <a:gd name="T79" fmla="*/ 65 h 190"/>
                  <a:gd name="T80" fmla="*/ 166 w 198"/>
                  <a:gd name="T81" fmla="*/ 84 h 190"/>
                  <a:gd name="T82" fmla="*/ 116 w 198"/>
                  <a:gd name="T83" fmla="*/ 84 h 190"/>
                  <a:gd name="T84" fmla="*/ 116 w 198"/>
                  <a:gd name="T85" fmla="*/ 112 h 190"/>
                  <a:gd name="T86" fmla="*/ 166 w 198"/>
                  <a:gd name="T87" fmla="*/ 112 h 190"/>
                  <a:gd name="T88" fmla="*/ 175 w 198"/>
                  <a:gd name="T89" fmla="*/ 99 h 190"/>
                  <a:gd name="T90" fmla="*/ 166 w 198"/>
                  <a:gd name="T91" fmla="*/ 84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8" h="190">
                    <a:moveTo>
                      <a:pt x="80" y="39"/>
                    </a:moveTo>
                    <a:lnTo>
                      <a:pt x="32" y="39"/>
                    </a:lnTo>
                    <a:lnTo>
                      <a:pt x="24" y="52"/>
                    </a:lnTo>
                    <a:lnTo>
                      <a:pt x="32" y="65"/>
                    </a:lnTo>
                    <a:lnTo>
                      <a:pt x="80" y="65"/>
                    </a:lnTo>
                    <a:lnTo>
                      <a:pt x="80" y="39"/>
                    </a:lnTo>
                    <a:lnTo>
                      <a:pt x="80" y="39"/>
                    </a:lnTo>
                    <a:close/>
                    <a:moveTo>
                      <a:pt x="114" y="65"/>
                    </a:moveTo>
                    <a:lnTo>
                      <a:pt x="170" y="65"/>
                    </a:lnTo>
                    <a:lnTo>
                      <a:pt x="177" y="65"/>
                    </a:lnTo>
                    <a:lnTo>
                      <a:pt x="179" y="69"/>
                    </a:lnTo>
                    <a:lnTo>
                      <a:pt x="194" y="93"/>
                    </a:lnTo>
                    <a:lnTo>
                      <a:pt x="198" y="99"/>
                    </a:lnTo>
                    <a:lnTo>
                      <a:pt x="194" y="103"/>
                    </a:lnTo>
                    <a:lnTo>
                      <a:pt x="179" y="127"/>
                    </a:lnTo>
                    <a:lnTo>
                      <a:pt x="177" y="134"/>
                    </a:lnTo>
                    <a:lnTo>
                      <a:pt x="170" y="134"/>
                    </a:lnTo>
                    <a:lnTo>
                      <a:pt x="114" y="134"/>
                    </a:lnTo>
                    <a:lnTo>
                      <a:pt x="114" y="164"/>
                    </a:lnTo>
                    <a:lnTo>
                      <a:pt x="164" y="164"/>
                    </a:lnTo>
                    <a:lnTo>
                      <a:pt x="164" y="190"/>
                    </a:lnTo>
                    <a:lnTo>
                      <a:pt x="37" y="190"/>
                    </a:lnTo>
                    <a:lnTo>
                      <a:pt x="37" y="164"/>
                    </a:lnTo>
                    <a:lnTo>
                      <a:pt x="82" y="164"/>
                    </a:lnTo>
                    <a:lnTo>
                      <a:pt x="82" y="86"/>
                    </a:lnTo>
                    <a:lnTo>
                      <a:pt x="26" y="86"/>
                    </a:lnTo>
                    <a:lnTo>
                      <a:pt x="19" y="86"/>
                    </a:lnTo>
                    <a:lnTo>
                      <a:pt x="17" y="80"/>
                    </a:lnTo>
                    <a:lnTo>
                      <a:pt x="2" y="56"/>
                    </a:lnTo>
                    <a:lnTo>
                      <a:pt x="0" y="52"/>
                    </a:lnTo>
                    <a:lnTo>
                      <a:pt x="2" y="45"/>
                    </a:lnTo>
                    <a:lnTo>
                      <a:pt x="17" y="21"/>
                    </a:lnTo>
                    <a:lnTo>
                      <a:pt x="19" y="17"/>
                    </a:lnTo>
                    <a:lnTo>
                      <a:pt x="26" y="17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99" y="0"/>
                    </a:lnTo>
                    <a:lnTo>
                      <a:pt x="114" y="13"/>
                    </a:lnTo>
                    <a:lnTo>
                      <a:pt x="114" y="65"/>
                    </a:lnTo>
                    <a:lnTo>
                      <a:pt x="114" y="65"/>
                    </a:lnTo>
                    <a:close/>
                    <a:moveTo>
                      <a:pt x="166" y="84"/>
                    </a:moveTo>
                    <a:lnTo>
                      <a:pt x="116" y="84"/>
                    </a:lnTo>
                    <a:lnTo>
                      <a:pt x="116" y="112"/>
                    </a:lnTo>
                    <a:lnTo>
                      <a:pt x="166" y="112"/>
                    </a:lnTo>
                    <a:lnTo>
                      <a:pt x="175" y="99"/>
                    </a:lnTo>
                    <a:lnTo>
                      <a:pt x="166" y="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11002215" y="3493353"/>
              <a:ext cx="716243" cy="717175"/>
              <a:chOff x="4153439" y="1893552"/>
              <a:chExt cx="568766" cy="569506"/>
            </a:xfrm>
            <a:grpFill/>
          </p:grpSpPr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4153439" y="1893552"/>
                <a:ext cx="568766" cy="569506"/>
              </a:xfrm>
              <a:custGeom>
                <a:avLst/>
                <a:gdLst>
                  <a:gd name="T0" fmla="*/ 268 w 325"/>
                  <a:gd name="T1" fmla="*/ 268 h 325"/>
                  <a:gd name="T2" fmla="*/ 58 w 325"/>
                  <a:gd name="T3" fmla="*/ 268 h 325"/>
                  <a:gd name="T4" fmla="*/ 58 w 325"/>
                  <a:gd name="T5" fmla="*/ 58 h 325"/>
                  <a:gd name="T6" fmla="*/ 268 w 325"/>
                  <a:gd name="T7" fmla="*/ 58 h 325"/>
                  <a:gd name="T8" fmla="*/ 268 w 325"/>
                  <a:gd name="T9" fmla="*/ 268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325">
                    <a:moveTo>
                      <a:pt x="268" y="268"/>
                    </a:moveTo>
                    <a:cubicBezTo>
                      <a:pt x="210" y="325"/>
                      <a:pt x="116" y="325"/>
                      <a:pt x="58" y="268"/>
                    </a:cubicBezTo>
                    <a:cubicBezTo>
                      <a:pt x="0" y="210"/>
                      <a:pt x="0" y="116"/>
                      <a:pt x="58" y="58"/>
                    </a:cubicBezTo>
                    <a:cubicBezTo>
                      <a:pt x="116" y="0"/>
                      <a:pt x="210" y="0"/>
                      <a:pt x="268" y="58"/>
                    </a:cubicBezTo>
                    <a:cubicBezTo>
                      <a:pt x="325" y="116"/>
                      <a:pt x="325" y="210"/>
                      <a:pt x="268" y="2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" name="Freeform 98"/>
              <p:cNvSpPr>
                <a:spLocks noEditPoints="1"/>
              </p:cNvSpPr>
              <p:nvPr/>
            </p:nvSpPr>
            <p:spPr bwMode="auto">
              <a:xfrm>
                <a:off x="4301088" y="2049872"/>
                <a:ext cx="253770" cy="248036"/>
              </a:xfrm>
              <a:custGeom>
                <a:avLst/>
                <a:gdLst>
                  <a:gd name="T0" fmla="*/ 74 w 82"/>
                  <a:gd name="T1" fmla="*/ 6 h 80"/>
                  <a:gd name="T2" fmla="*/ 67 w 82"/>
                  <a:gd name="T3" fmla="*/ 27 h 80"/>
                  <a:gd name="T4" fmla="*/ 65 w 82"/>
                  <a:gd name="T5" fmla="*/ 30 h 80"/>
                  <a:gd name="T6" fmla="*/ 75 w 82"/>
                  <a:gd name="T7" fmla="*/ 71 h 80"/>
                  <a:gd name="T8" fmla="*/ 66 w 82"/>
                  <a:gd name="T9" fmla="*/ 80 h 80"/>
                  <a:gd name="T10" fmla="*/ 44 w 82"/>
                  <a:gd name="T11" fmla="*/ 50 h 80"/>
                  <a:gd name="T12" fmla="*/ 36 w 82"/>
                  <a:gd name="T13" fmla="*/ 57 h 80"/>
                  <a:gd name="T14" fmla="*/ 39 w 82"/>
                  <a:gd name="T15" fmla="*/ 70 h 80"/>
                  <a:gd name="T16" fmla="*/ 34 w 82"/>
                  <a:gd name="T17" fmla="*/ 75 h 80"/>
                  <a:gd name="T18" fmla="*/ 26 w 82"/>
                  <a:gd name="T19" fmla="*/ 61 h 80"/>
                  <a:gd name="T20" fmla="*/ 21 w 82"/>
                  <a:gd name="T21" fmla="*/ 67 h 80"/>
                  <a:gd name="T22" fmla="*/ 16 w 82"/>
                  <a:gd name="T23" fmla="*/ 62 h 80"/>
                  <a:gd name="T24" fmla="*/ 21 w 82"/>
                  <a:gd name="T25" fmla="*/ 57 h 80"/>
                  <a:gd name="T26" fmla="*/ 7 w 82"/>
                  <a:gd name="T27" fmla="*/ 50 h 80"/>
                  <a:gd name="T28" fmla="*/ 12 w 82"/>
                  <a:gd name="T29" fmla="*/ 44 h 80"/>
                  <a:gd name="T30" fmla="*/ 25 w 82"/>
                  <a:gd name="T31" fmla="*/ 47 h 80"/>
                  <a:gd name="T32" fmla="*/ 32 w 82"/>
                  <a:gd name="T33" fmla="*/ 39 h 80"/>
                  <a:gd name="T34" fmla="*/ 0 w 82"/>
                  <a:gd name="T35" fmla="*/ 18 h 80"/>
                  <a:gd name="T36" fmla="*/ 9 w 82"/>
                  <a:gd name="T37" fmla="*/ 8 h 80"/>
                  <a:gd name="T38" fmla="*/ 51 w 82"/>
                  <a:gd name="T39" fmla="*/ 16 h 80"/>
                  <a:gd name="T40" fmla="*/ 53 w 82"/>
                  <a:gd name="T41" fmla="*/ 13 h 80"/>
                  <a:gd name="T42" fmla="*/ 74 w 82"/>
                  <a:gd name="T43" fmla="*/ 6 h 80"/>
                  <a:gd name="T44" fmla="*/ 82 w 82"/>
                  <a:gd name="T45" fmla="*/ 50 h 80"/>
                  <a:gd name="T46" fmla="*/ 74 w 82"/>
                  <a:gd name="T47" fmla="*/ 42 h 80"/>
                  <a:gd name="T48" fmla="*/ 72 w 82"/>
                  <a:gd name="T49" fmla="*/ 44 h 80"/>
                  <a:gd name="T50" fmla="*/ 76 w 82"/>
                  <a:gd name="T51" fmla="*/ 57 h 80"/>
                  <a:gd name="T52" fmla="*/ 82 w 82"/>
                  <a:gd name="T53" fmla="*/ 50 h 80"/>
                  <a:gd name="T54" fmla="*/ 29 w 82"/>
                  <a:gd name="T55" fmla="*/ 0 h 80"/>
                  <a:gd name="T56" fmla="*/ 23 w 82"/>
                  <a:gd name="T57" fmla="*/ 7 h 80"/>
                  <a:gd name="T58" fmla="*/ 36 w 82"/>
                  <a:gd name="T59" fmla="*/ 10 h 80"/>
                  <a:gd name="T60" fmla="*/ 37 w 82"/>
                  <a:gd name="T61" fmla="*/ 8 h 80"/>
                  <a:gd name="T62" fmla="*/ 29 w 82"/>
                  <a:gd name="T6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2" h="80">
                    <a:moveTo>
                      <a:pt x="74" y="6"/>
                    </a:moveTo>
                    <a:cubicBezTo>
                      <a:pt x="76" y="15"/>
                      <a:pt x="74" y="21"/>
                      <a:pt x="67" y="27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4" y="75"/>
                      <a:pt x="34" y="75"/>
                      <a:pt x="34" y="75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60" y="5"/>
                      <a:pt x="67" y="4"/>
                      <a:pt x="74" y="6"/>
                    </a:cubicBezTo>
                    <a:close/>
                    <a:moveTo>
                      <a:pt x="82" y="50"/>
                    </a:moveTo>
                    <a:cubicBezTo>
                      <a:pt x="74" y="42"/>
                      <a:pt x="74" y="42"/>
                      <a:pt x="74" y="42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82" y="50"/>
                      <a:pt x="82" y="50"/>
                      <a:pt x="82" y="50"/>
                    </a:cubicBezTo>
                    <a:close/>
                    <a:moveTo>
                      <a:pt x="29" y="0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7" y="8"/>
                      <a:pt x="37" y="8"/>
                      <a:pt x="3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8535290" y="3598943"/>
              <a:ext cx="570247" cy="570987"/>
              <a:chOff x="5482781" y="3202157"/>
              <a:chExt cx="570247" cy="570987"/>
            </a:xfrm>
            <a:grpFill/>
          </p:grpSpPr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5482781" y="3202157"/>
                <a:ext cx="570247" cy="570987"/>
              </a:xfrm>
              <a:custGeom>
                <a:avLst/>
                <a:gdLst>
                  <a:gd name="T0" fmla="*/ 268 w 326"/>
                  <a:gd name="T1" fmla="*/ 268 h 326"/>
                  <a:gd name="T2" fmla="*/ 58 w 326"/>
                  <a:gd name="T3" fmla="*/ 268 h 326"/>
                  <a:gd name="T4" fmla="*/ 58 w 326"/>
                  <a:gd name="T5" fmla="*/ 58 h 326"/>
                  <a:gd name="T6" fmla="*/ 268 w 326"/>
                  <a:gd name="T7" fmla="*/ 58 h 326"/>
                  <a:gd name="T8" fmla="*/ 268 w 326"/>
                  <a:gd name="T9" fmla="*/ 26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326">
                    <a:moveTo>
                      <a:pt x="268" y="268"/>
                    </a:moveTo>
                    <a:cubicBezTo>
                      <a:pt x="210" y="326"/>
                      <a:pt x="116" y="326"/>
                      <a:pt x="58" y="268"/>
                    </a:cubicBezTo>
                    <a:cubicBezTo>
                      <a:pt x="0" y="210"/>
                      <a:pt x="0" y="116"/>
                      <a:pt x="58" y="58"/>
                    </a:cubicBezTo>
                    <a:cubicBezTo>
                      <a:pt x="116" y="0"/>
                      <a:pt x="210" y="0"/>
                      <a:pt x="268" y="58"/>
                    </a:cubicBezTo>
                    <a:cubicBezTo>
                      <a:pt x="326" y="116"/>
                      <a:pt x="326" y="210"/>
                      <a:pt x="268" y="26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" name="Freeform 101"/>
              <p:cNvSpPr>
                <a:spLocks noEditPoints="1"/>
              </p:cNvSpPr>
              <p:nvPr/>
            </p:nvSpPr>
            <p:spPr bwMode="auto">
              <a:xfrm>
                <a:off x="5658107" y="3346988"/>
                <a:ext cx="237999" cy="288180"/>
              </a:xfrm>
              <a:custGeom>
                <a:avLst/>
                <a:gdLst>
                  <a:gd name="T0" fmla="*/ 0 w 77"/>
                  <a:gd name="T1" fmla="*/ 85 h 93"/>
                  <a:gd name="T2" fmla="*/ 30 w 77"/>
                  <a:gd name="T3" fmla="*/ 20 h 93"/>
                  <a:gd name="T4" fmla="*/ 38 w 77"/>
                  <a:gd name="T5" fmla="*/ 26 h 93"/>
                  <a:gd name="T6" fmla="*/ 39 w 77"/>
                  <a:gd name="T7" fmla="*/ 27 h 93"/>
                  <a:gd name="T8" fmla="*/ 39 w 77"/>
                  <a:gd name="T9" fmla="*/ 27 h 93"/>
                  <a:gd name="T10" fmla="*/ 40 w 77"/>
                  <a:gd name="T11" fmla="*/ 27 h 93"/>
                  <a:gd name="T12" fmla="*/ 40 w 77"/>
                  <a:gd name="T13" fmla="*/ 28 h 93"/>
                  <a:gd name="T14" fmla="*/ 40 w 77"/>
                  <a:gd name="T15" fmla="*/ 28 h 93"/>
                  <a:gd name="T16" fmla="*/ 41 w 77"/>
                  <a:gd name="T17" fmla="*/ 28 h 93"/>
                  <a:gd name="T18" fmla="*/ 41 w 77"/>
                  <a:gd name="T19" fmla="*/ 29 h 93"/>
                  <a:gd name="T20" fmla="*/ 42 w 77"/>
                  <a:gd name="T21" fmla="*/ 29 h 93"/>
                  <a:gd name="T22" fmla="*/ 42 w 77"/>
                  <a:gd name="T23" fmla="*/ 29 h 93"/>
                  <a:gd name="T24" fmla="*/ 43 w 77"/>
                  <a:gd name="T25" fmla="*/ 29 h 93"/>
                  <a:gd name="T26" fmla="*/ 43 w 77"/>
                  <a:gd name="T27" fmla="*/ 30 h 93"/>
                  <a:gd name="T28" fmla="*/ 43 w 77"/>
                  <a:gd name="T29" fmla="*/ 30 h 93"/>
                  <a:gd name="T30" fmla="*/ 48 w 77"/>
                  <a:gd name="T31" fmla="*/ 33 h 93"/>
                  <a:gd name="T32" fmla="*/ 48 w 77"/>
                  <a:gd name="T33" fmla="*/ 33 h 93"/>
                  <a:gd name="T34" fmla="*/ 49 w 77"/>
                  <a:gd name="T35" fmla="*/ 34 h 93"/>
                  <a:gd name="T36" fmla="*/ 49 w 77"/>
                  <a:gd name="T37" fmla="*/ 34 h 93"/>
                  <a:gd name="T38" fmla="*/ 50 w 77"/>
                  <a:gd name="T39" fmla="*/ 34 h 93"/>
                  <a:gd name="T40" fmla="*/ 50 w 77"/>
                  <a:gd name="T41" fmla="*/ 35 h 93"/>
                  <a:gd name="T42" fmla="*/ 50 w 77"/>
                  <a:gd name="T43" fmla="*/ 35 h 93"/>
                  <a:gd name="T44" fmla="*/ 51 w 77"/>
                  <a:gd name="T45" fmla="*/ 35 h 93"/>
                  <a:gd name="T46" fmla="*/ 51 w 77"/>
                  <a:gd name="T47" fmla="*/ 36 h 93"/>
                  <a:gd name="T48" fmla="*/ 52 w 77"/>
                  <a:gd name="T49" fmla="*/ 36 h 93"/>
                  <a:gd name="T50" fmla="*/ 52 w 77"/>
                  <a:gd name="T51" fmla="*/ 36 h 93"/>
                  <a:gd name="T52" fmla="*/ 53 w 77"/>
                  <a:gd name="T53" fmla="*/ 37 h 93"/>
                  <a:gd name="T54" fmla="*/ 53 w 77"/>
                  <a:gd name="T55" fmla="*/ 37 h 93"/>
                  <a:gd name="T56" fmla="*/ 48 w 77"/>
                  <a:gd name="T57" fmla="*/ 79 h 93"/>
                  <a:gd name="T58" fmla="*/ 7 w 77"/>
                  <a:gd name="T59" fmla="*/ 91 h 93"/>
                  <a:gd name="T60" fmla="*/ 35 w 77"/>
                  <a:gd name="T61" fmla="*/ 64 h 93"/>
                  <a:gd name="T62" fmla="*/ 19 w 77"/>
                  <a:gd name="T63" fmla="*/ 53 h 93"/>
                  <a:gd name="T64" fmla="*/ 3 w 77"/>
                  <a:gd name="T65" fmla="*/ 88 h 93"/>
                  <a:gd name="T66" fmla="*/ 73 w 77"/>
                  <a:gd name="T67" fmla="*/ 93 h 93"/>
                  <a:gd name="T68" fmla="*/ 54 w 77"/>
                  <a:gd name="T69" fmla="*/ 83 h 93"/>
                  <a:gd name="T70" fmla="*/ 69 w 77"/>
                  <a:gd name="T71" fmla="*/ 42 h 93"/>
                  <a:gd name="T72" fmla="*/ 34 w 77"/>
                  <a:gd name="T73" fmla="*/ 0 h 93"/>
                  <a:gd name="T74" fmla="*/ 69 w 77"/>
                  <a:gd name="T75" fmla="*/ 4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93">
                    <a:moveTo>
                      <a:pt x="3" y="88"/>
                    </a:moveTo>
                    <a:cubicBezTo>
                      <a:pt x="2" y="87"/>
                      <a:pt x="1" y="86"/>
                      <a:pt x="0" y="85"/>
                    </a:cubicBezTo>
                    <a:cubicBezTo>
                      <a:pt x="0" y="72"/>
                      <a:pt x="0" y="58"/>
                      <a:pt x="0" y="45"/>
                    </a:cubicBezTo>
                    <a:cubicBezTo>
                      <a:pt x="12" y="40"/>
                      <a:pt x="21" y="32"/>
                      <a:pt x="30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53" y="55"/>
                      <a:pt x="49" y="67"/>
                      <a:pt x="48" y="79"/>
                    </a:cubicBezTo>
                    <a:cubicBezTo>
                      <a:pt x="36" y="84"/>
                      <a:pt x="23" y="88"/>
                      <a:pt x="11" y="93"/>
                    </a:cubicBezTo>
                    <a:cubicBezTo>
                      <a:pt x="9" y="92"/>
                      <a:pt x="8" y="91"/>
                      <a:pt x="7" y="91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7" y="69"/>
                      <a:pt x="32" y="68"/>
                      <a:pt x="35" y="64"/>
                    </a:cubicBezTo>
                    <a:cubicBezTo>
                      <a:pt x="38" y="60"/>
                      <a:pt x="37" y="54"/>
                      <a:pt x="32" y="51"/>
                    </a:cubicBezTo>
                    <a:cubicBezTo>
                      <a:pt x="28" y="47"/>
                      <a:pt x="22" y="49"/>
                      <a:pt x="19" y="53"/>
                    </a:cubicBezTo>
                    <a:cubicBezTo>
                      <a:pt x="16" y="57"/>
                      <a:pt x="16" y="62"/>
                      <a:pt x="19" y="65"/>
                    </a:cubicBezTo>
                    <a:cubicBezTo>
                      <a:pt x="3" y="88"/>
                      <a:pt x="3" y="88"/>
                      <a:pt x="3" y="88"/>
                    </a:cubicBezTo>
                    <a:close/>
                    <a:moveTo>
                      <a:pt x="27" y="93"/>
                    </a:moveTo>
                    <a:cubicBezTo>
                      <a:pt x="73" y="93"/>
                      <a:pt x="73" y="93"/>
                      <a:pt x="73" y="93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7" y="93"/>
                      <a:pt x="27" y="93"/>
                      <a:pt x="27" y="93"/>
                    </a:cubicBezTo>
                    <a:close/>
                    <a:moveTo>
                      <a:pt x="69" y="42"/>
                    </a:moveTo>
                    <a:cubicBezTo>
                      <a:pt x="77" y="31"/>
                      <a:pt x="77" y="31"/>
                      <a:pt x="77" y="3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6" y="12"/>
                      <a:pt x="26" y="12"/>
                      <a:pt x="26" y="12"/>
                    </a:cubicBezTo>
                    <a:lnTo>
                      <a:pt x="69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8114113" y="4250324"/>
              <a:ext cx="487782" cy="487781"/>
              <a:chOff x="1025227" y="3992356"/>
              <a:chExt cx="791681" cy="791680"/>
            </a:xfrm>
            <a:grpFill/>
          </p:grpSpPr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1025227" y="3992356"/>
                <a:ext cx="791681" cy="791680"/>
              </a:xfrm>
              <a:custGeom>
                <a:avLst/>
                <a:gdLst>
                  <a:gd name="T0" fmla="*/ 372 w 452"/>
                  <a:gd name="T1" fmla="*/ 372 h 452"/>
                  <a:gd name="T2" fmla="*/ 81 w 452"/>
                  <a:gd name="T3" fmla="*/ 372 h 452"/>
                  <a:gd name="T4" fmla="*/ 81 w 452"/>
                  <a:gd name="T5" fmla="*/ 81 h 452"/>
                  <a:gd name="T6" fmla="*/ 372 w 452"/>
                  <a:gd name="T7" fmla="*/ 81 h 452"/>
                  <a:gd name="T8" fmla="*/ 372 w 452"/>
                  <a:gd name="T9" fmla="*/ 372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452">
                    <a:moveTo>
                      <a:pt x="372" y="372"/>
                    </a:moveTo>
                    <a:cubicBezTo>
                      <a:pt x="291" y="452"/>
                      <a:pt x="161" y="452"/>
                      <a:pt x="81" y="372"/>
                    </a:cubicBezTo>
                    <a:cubicBezTo>
                      <a:pt x="0" y="291"/>
                      <a:pt x="0" y="161"/>
                      <a:pt x="81" y="81"/>
                    </a:cubicBezTo>
                    <a:cubicBezTo>
                      <a:pt x="161" y="0"/>
                      <a:pt x="291" y="0"/>
                      <a:pt x="372" y="81"/>
                    </a:cubicBezTo>
                    <a:cubicBezTo>
                      <a:pt x="452" y="161"/>
                      <a:pt x="452" y="291"/>
                      <a:pt x="372" y="3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" name="Freeform 104"/>
              <p:cNvSpPr>
                <a:spLocks noEditPoints="1"/>
              </p:cNvSpPr>
              <p:nvPr/>
            </p:nvSpPr>
            <p:spPr bwMode="auto">
              <a:xfrm>
                <a:off x="1251944" y="4177031"/>
                <a:ext cx="338245" cy="424345"/>
              </a:xfrm>
              <a:custGeom>
                <a:avLst/>
                <a:gdLst>
                  <a:gd name="T0" fmla="*/ 228 w 228"/>
                  <a:gd name="T1" fmla="*/ 76 h 286"/>
                  <a:gd name="T2" fmla="*/ 186 w 228"/>
                  <a:gd name="T3" fmla="*/ 103 h 286"/>
                  <a:gd name="T4" fmla="*/ 0 w 228"/>
                  <a:gd name="T5" fmla="*/ 76 h 286"/>
                  <a:gd name="T6" fmla="*/ 65 w 228"/>
                  <a:gd name="T7" fmla="*/ 278 h 286"/>
                  <a:gd name="T8" fmla="*/ 72 w 228"/>
                  <a:gd name="T9" fmla="*/ 282 h 286"/>
                  <a:gd name="T10" fmla="*/ 153 w 228"/>
                  <a:gd name="T11" fmla="*/ 282 h 286"/>
                  <a:gd name="T12" fmla="*/ 160 w 228"/>
                  <a:gd name="T13" fmla="*/ 278 h 286"/>
                  <a:gd name="T14" fmla="*/ 212 w 228"/>
                  <a:gd name="T15" fmla="*/ 147 h 286"/>
                  <a:gd name="T16" fmla="*/ 165 w 228"/>
                  <a:gd name="T17" fmla="*/ 169 h 286"/>
                  <a:gd name="T18" fmla="*/ 176 w 228"/>
                  <a:gd name="T19" fmla="*/ 174 h 286"/>
                  <a:gd name="T20" fmla="*/ 180 w 228"/>
                  <a:gd name="T21" fmla="*/ 191 h 286"/>
                  <a:gd name="T22" fmla="*/ 176 w 228"/>
                  <a:gd name="T23" fmla="*/ 201 h 286"/>
                  <a:gd name="T24" fmla="*/ 148 w 228"/>
                  <a:gd name="T25" fmla="*/ 206 h 286"/>
                  <a:gd name="T26" fmla="*/ 137 w 228"/>
                  <a:gd name="T27" fmla="*/ 201 h 286"/>
                  <a:gd name="T28" fmla="*/ 133 w 228"/>
                  <a:gd name="T29" fmla="*/ 184 h 286"/>
                  <a:gd name="T30" fmla="*/ 137 w 228"/>
                  <a:gd name="T31" fmla="*/ 174 h 286"/>
                  <a:gd name="T32" fmla="*/ 165 w 228"/>
                  <a:gd name="T33" fmla="*/ 178 h 286"/>
                  <a:gd name="T34" fmla="*/ 172 w 228"/>
                  <a:gd name="T35" fmla="*/ 184 h 286"/>
                  <a:gd name="T36" fmla="*/ 170 w 228"/>
                  <a:gd name="T37" fmla="*/ 195 h 286"/>
                  <a:gd name="T38" fmla="*/ 165 w 228"/>
                  <a:gd name="T39" fmla="*/ 197 h 286"/>
                  <a:gd name="T40" fmla="*/ 143 w 228"/>
                  <a:gd name="T41" fmla="*/ 195 h 286"/>
                  <a:gd name="T42" fmla="*/ 141 w 228"/>
                  <a:gd name="T43" fmla="*/ 191 h 286"/>
                  <a:gd name="T44" fmla="*/ 143 w 228"/>
                  <a:gd name="T45" fmla="*/ 180 h 286"/>
                  <a:gd name="T46" fmla="*/ 148 w 228"/>
                  <a:gd name="T47" fmla="*/ 178 h 286"/>
                  <a:gd name="T48" fmla="*/ 60 w 228"/>
                  <a:gd name="T49" fmla="*/ 170 h 286"/>
                  <a:gd name="T50" fmla="*/ 96 w 228"/>
                  <a:gd name="T51" fmla="*/ 183 h 286"/>
                  <a:gd name="T52" fmla="*/ 82 w 228"/>
                  <a:gd name="T53" fmla="*/ 205 h 286"/>
                  <a:gd name="T54" fmla="*/ 46 w 228"/>
                  <a:gd name="T55" fmla="*/ 192 h 286"/>
                  <a:gd name="T56" fmla="*/ 60 w 228"/>
                  <a:gd name="T57" fmla="*/ 170 h 286"/>
                  <a:gd name="T58" fmla="*/ 39 w 228"/>
                  <a:gd name="T59" fmla="*/ 139 h 286"/>
                  <a:gd name="T60" fmla="*/ 120 w 228"/>
                  <a:gd name="T61" fmla="*/ 157 h 286"/>
                  <a:gd name="T62" fmla="*/ 114 w 228"/>
                  <a:gd name="T63" fmla="*/ 158 h 286"/>
                  <a:gd name="T64" fmla="*/ 139 w 228"/>
                  <a:gd name="T65" fmla="*/ 158 h 286"/>
                  <a:gd name="T66" fmla="*/ 186 w 228"/>
                  <a:gd name="T67" fmla="*/ 140 h 286"/>
                  <a:gd name="T68" fmla="*/ 139 w 228"/>
                  <a:gd name="T69" fmla="*/ 158 h 286"/>
                  <a:gd name="T70" fmla="*/ 145 w 228"/>
                  <a:gd name="T71" fmla="*/ 257 h 286"/>
                  <a:gd name="T72" fmla="*/ 119 w 228"/>
                  <a:gd name="T73" fmla="*/ 258 h 286"/>
                  <a:gd name="T74" fmla="*/ 97 w 228"/>
                  <a:gd name="T75" fmla="*/ 258 h 286"/>
                  <a:gd name="T76" fmla="*/ 80 w 228"/>
                  <a:gd name="T77" fmla="*/ 256 h 286"/>
                  <a:gd name="T78" fmla="*/ 97 w 228"/>
                  <a:gd name="T79" fmla="*/ 217 h 286"/>
                  <a:gd name="T80" fmla="*/ 100 w 228"/>
                  <a:gd name="T81" fmla="*/ 215 h 286"/>
                  <a:gd name="T82" fmla="*/ 119 w 228"/>
                  <a:gd name="T83" fmla="*/ 199 h 286"/>
                  <a:gd name="T84" fmla="*/ 129 w 228"/>
                  <a:gd name="T85" fmla="*/ 217 h 286"/>
                  <a:gd name="T86" fmla="*/ 169 w 228"/>
                  <a:gd name="T87" fmla="*/ 217 h 286"/>
                  <a:gd name="T88" fmla="*/ 187 w 228"/>
                  <a:gd name="T89" fmla="*/ 166 h 286"/>
                  <a:gd name="T90" fmla="*/ 134 w 228"/>
                  <a:gd name="T91" fmla="*/ 209 h 286"/>
                  <a:gd name="T92" fmla="*/ 124 w 228"/>
                  <a:gd name="T93" fmla="*/ 191 h 286"/>
                  <a:gd name="T94" fmla="*/ 107 w 228"/>
                  <a:gd name="T95" fmla="*/ 191 h 286"/>
                  <a:gd name="T96" fmla="*/ 103 w 228"/>
                  <a:gd name="T97" fmla="*/ 193 h 286"/>
                  <a:gd name="T98" fmla="*/ 41 w 228"/>
                  <a:gd name="T99" fmla="*/ 209 h 286"/>
                  <a:gd name="T100" fmla="*/ 114 w 228"/>
                  <a:gd name="T101" fmla="*/ 16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8" h="286">
                    <a:moveTo>
                      <a:pt x="212" y="147"/>
                    </a:moveTo>
                    <a:cubicBezTo>
                      <a:pt x="228" y="76"/>
                      <a:pt x="228" y="76"/>
                      <a:pt x="228" y="76"/>
                    </a:cubicBezTo>
                    <a:cubicBezTo>
                      <a:pt x="221" y="77"/>
                      <a:pt x="213" y="78"/>
                      <a:pt x="206" y="77"/>
                    </a:cubicBezTo>
                    <a:cubicBezTo>
                      <a:pt x="186" y="103"/>
                      <a:pt x="186" y="103"/>
                      <a:pt x="186" y="103"/>
                    </a:cubicBezTo>
                    <a:cubicBezTo>
                      <a:pt x="184" y="74"/>
                      <a:pt x="184" y="74"/>
                      <a:pt x="184" y="74"/>
                    </a:cubicBezTo>
                    <a:cubicBezTo>
                      <a:pt x="123" y="57"/>
                      <a:pt x="64" y="0"/>
                      <a:pt x="0" y="76"/>
                    </a:cubicBezTo>
                    <a:cubicBezTo>
                      <a:pt x="5" y="102"/>
                      <a:pt x="19" y="187"/>
                      <a:pt x="27" y="211"/>
                    </a:cubicBezTo>
                    <a:cubicBezTo>
                      <a:pt x="35" y="238"/>
                      <a:pt x="48" y="260"/>
                      <a:pt x="65" y="278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72" y="282"/>
                      <a:pt x="72" y="282"/>
                      <a:pt x="72" y="282"/>
                    </a:cubicBezTo>
                    <a:cubicBezTo>
                      <a:pt x="80" y="283"/>
                      <a:pt x="87" y="284"/>
                      <a:pt x="95" y="284"/>
                    </a:cubicBezTo>
                    <a:cubicBezTo>
                      <a:pt x="114" y="286"/>
                      <a:pt x="132" y="285"/>
                      <a:pt x="153" y="282"/>
                    </a:cubicBezTo>
                    <a:cubicBezTo>
                      <a:pt x="158" y="281"/>
                      <a:pt x="158" y="281"/>
                      <a:pt x="158" y="281"/>
                    </a:cubicBezTo>
                    <a:cubicBezTo>
                      <a:pt x="160" y="278"/>
                      <a:pt x="160" y="278"/>
                      <a:pt x="160" y="278"/>
                    </a:cubicBezTo>
                    <a:cubicBezTo>
                      <a:pt x="177" y="261"/>
                      <a:pt x="190" y="238"/>
                      <a:pt x="199" y="211"/>
                    </a:cubicBezTo>
                    <a:cubicBezTo>
                      <a:pt x="206" y="192"/>
                      <a:pt x="210" y="170"/>
                      <a:pt x="212" y="147"/>
                    </a:cubicBezTo>
                    <a:close/>
                    <a:moveTo>
                      <a:pt x="148" y="169"/>
                    </a:moveTo>
                    <a:cubicBezTo>
                      <a:pt x="165" y="169"/>
                      <a:pt x="165" y="169"/>
                      <a:pt x="165" y="169"/>
                    </a:cubicBezTo>
                    <a:cubicBezTo>
                      <a:pt x="169" y="169"/>
                      <a:pt x="173" y="171"/>
                      <a:pt x="176" y="174"/>
                    </a:cubicBezTo>
                    <a:cubicBezTo>
                      <a:pt x="176" y="174"/>
                      <a:pt x="176" y="174"/>
                      <a:pt x="176" y="174"/>
                    </a:cubicBezTo>
                    <a:cubicBezTo>
                      <a:pt x="179" y="177"/>
                      <a:pt x="180" y="180"/>
                      <a:pt x="180" y="184"/>
                    </a:cubicBez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0" y="195"/>
                      <a:pt x="179" y="199"/>
                      <a:pt x="176" y="201"/>
                    </a:cubicBezTo>
                    <a:cubicBezTo>
                      <a:pt x="176" y="201"/>
                      <a:pt x="176" y="201"/>
                      <a:pt x="176" y="201"/>
                    </a:cubicBezTo>
                    <a:cubicBezTo>
                      <a:pt x="173" y="204"/>
                      <a:pt x="169" y="206"/>
                      <a:pt x="165" y="206"/>
                    </a:cubicBezTo>
                    <a:cubicBezTo>
                      <a:pt x="148" y="206"/>
                      <a:pt x="148" y="206"/>
                      <a:pt x="148" y="206"/>
                    </a:cubicBezTo>
                    <a:cubicBezTo>
                      <a:pt x="144" y="206"/>
                      <a:pt x="140" y="204"/>
                      <a:pt x="137" y="201"/>
                    </a:cubicBezTo>
                    <a:cubicBezTo>
                      <a:pt x="137" y="201"/>
                      <a:pt x="137" y="201"/>
                      <a:pt x="137" y="201"/>
                    </a:cubicBezTo>
                    <a:cubicBezTo>
                      <a:pt x="135" y="198"/>
                      <a:pt x="133" y="195"/>
                      <a:pt x="133" y="191"/>
                    </a:cubicBezTo>
                    <a:cubicBezTo>
                      <a:pt x="133" y="184"/>
                      <a:pt x="133" y="184"/>
                      <a:pt x="133" y="184"/>
                    </a:cubicBezTo>
                    <a:cubicBezTo>
                      <a:pt x="133" y="180"/>
                      <a:pt x="135" y="177"/>
                      <a:pt x="137" y="174"/>
                    </a:cubicBezTo>
                    <a:cubicBezTo>
                      <a:pt x="137" y="174"/>
                      <a:pt x="137" y="174"/>
                      <a:pt x="137" y="174"/>
                    </a:cubicBezTo>
                    <a:cubicBezTo>
                      <a:pt x="140" y="171"/>
                      <a:pt x="144" y="169"/>
                      <a:pt x="148" y="169"/>
                    </a:cubicBezTo>
                    <a:close/>
                    <a:moveTo>
                      <a:pt x="165" y="178"/>
                    </a:moveTo>
                    <a:cubicBezTo>
                      <a:pt x="167" y="178"/>
                      <a:pt x="169" y="179"/>
                      <a:pt x="170" y="180"/>
                    </a:cubicBezTo>
                    <a:cubicBezTo>
                      <a:pt x="171" y="181"/>
                      <a:pt x="172" y="183"/>
                      <a:pt x="172" y="184"/>
                    </a:cubicBezTo>
                    <a:cubicBezTo>
                      <a:pt x="172" y="191"/>
                      <a:pt x="172" y="191"/>
                      <a:pt x="172" y="191"/>
                    </a:cubicBezTo>
                    <a:cubicBezTo>
                      <a:pt x="172" y="192"/>
                      <a:pt x="171" y="194"/>
                      <a:pt x="170" y="195"/>
                    </a:cubicBezTo>
                    <a:cubicBezTo>
                      <a:pt x="170" y="195"/>
                      <a:pt x="170" y="195"/>
                      <a:pt x="170" y="195"/>
                    </a:cubicBezTo>
                    <a:cubicBezTo>
                      <a:pt x="169" y="196"/>
                      <a:pt x="167" y="197"/>
                      <a:pt x="165" y="197"/>
                    </a:cubicBezTo>
                    <a:cubicBezTo>
                      <a:pt x="148" y="197"/>
                      <a:pt x="148" y="197"/>
                      <a:pt x="148" y="197"/>
                    </a:cubicBezTo>
                    <a:cubicBezTo>
                      <a:pt x="146" y="197"/>
                      <a:pt x="144" y="196"/>
                      <a:pt x="143" y="195"/>
                    </a:cubicBezTo>
                    <a:cubicBezTo>
                      <a:pt x="143" y="195"/>
                      <a:pt x="143" y="195"/>
                      <a:pt x="143" y="195"/>
                    </a:cubicBezTo>
                    <a:cubicBezTo>
                      <a:pt x="142" y="194"/>
                      <a:pt x="141" y="192"/>
                      <a:pt x="141" y="191"/>
                    </a:cubicBezTo>
                    <a:cubicBezTo>
                      <a:pt x="141" y="184"/>
                      <a:pt x="141" y="184"/>
                      <a:pt x="141" y="184"/>
                    </a:cubicBezTo>
                    <a:cubicBezTo>
                      <a:pt x="141" y="183"/>
                      <a:pt x="142" y="181"/>
                      <a:pt x="143" y="180"/>
                    </a:cubicBezTo>
                    <a:cubicBezTo>
                      <a:pt x="143" y="180"/>
                      <a:pt x="143" y="180"/>
                      <a:pt x="143" y="180"/>
                    </a:cubicBezTo>
                    <a:cubicBezTo>
                      <a:pt x="144" y="179"/>
                      <a:pt x="146" y="178"/>
                      <a:pt x="148" y="178"/>
                    </a:cubicBezTo>
                    <a:cubicBezTo>
                      <a:pt x="165" y="178"/>
                      <a:pt x="165" y="178"/>
                      <a:pt x="165" y="178"/>
                    </a:cubicBezTo>
                    <a:close/>
                    <a:moveTo>
                      <a:pt x="60" y="170"/>
                    </a:moveTo>
                    <a:cubicBezTo>
                      <a:pt x="82" y="170"/>
                      <a:pt x="82" y="170"/>
                      <a:pt x="82" y="170"/>
                    </a:cubicBezTo>
                    <a:cubicBezTo>
                      <a:pt x="90" y="170"/>
                      <a:pt x="96" y="176"/>
                      <a:pt x="96" y="183"/>
                    </a:cubicBezTo>
                    <a:cubicBezTo>
                      <a:pt x="96" y="192"/>
                      <a:pt x="96" y="192"/>
                      <a:pt x="96" y="192"/>
                    </a:cubicBezTo>
                    <a:cubicBezTo>
                      <a:pt x="96" y="199"/>
                      <a:pt x="90" y="205"/>
                      <a:pt x="82" y="205"/>
                    </a:cubicBezTo>
                    <a:cubicBezTo>
                      <a:pt x="60" y="205"/>
                      <a:pt x="60" y="205"/>
                      <a:pt x="60" y="205"/>
                    </a:cubicBezTo>
                    <a:cubicBezTo>
                      <a:pt x="52" y="205"/>
                      <a:pt x="46" y="199"/>
                      <a:pt x="46" y="192"/>
                    </a:cubicBezTo>
                    <a:cubicBezTo>
                      <a:pt x="46" y="183"/>
                      <a:pt x="46" y="183"/>
                      <a:pt x="46" y="183"/>
                    </a:cubicBezTo>
                    <a:cubicBezTo>
                      <a:pt x="46" y="176"/>
                      <a:pt x="52" y="170"/>
                      <a:pt x="60" y="170"/>
                    </a:cubicBezTo>
                    <a:close/>
                    <a:moveTo>
                      <a:pt x="41" y="158"/>
                    </a:moveTo>
                    <a:cubicBezTo>
                      <a:pt x="40" y="151"/>
                      <a:pt x="40" y="145"/>
                      <a:pt x="39" y="139"/>
                    </a:cubicBezTo>
                    <a:cubicBezTo>
                      <a:pt x="69" y="154"/>
                      <a:pt x="105" y="151"/>
                      <a:pt x="133" y="143"/>
                    </a:cubicBezTo>
                    <a:cubicBezTo>
                      <a:pt x="129" y="148"/>
                      <a:pt x="125" y="153"/>
                      <a:pt x="120" y="157"/>
                    </a:cubicBezTo>
                    <a:cubicBezTo>
                      <a:pt x="121" y="158"/>
                      <a:pt x="121" y="158"/>
                      <a:pt x="121" y="158"/>
                    </a:cubicBezTo>
                    <a:cubicBezTo>
                      <a:pt x="114" y="158"/>
                      <a:pt x="114" y="158"/>
                      <a:pt x="114" y="158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139" y="158"/>
                    </a:moveTo>
                    <a:cubicBezTo>
                      <a:pt x="151" y="153"/>
                      <a:pt x="164" y="145"/>
                      <a:pt x="169" y="134"/>
                    </a:cubicBezTo>
                    <a:cubicBezTo>
                      <a:pt x="173" y="133"/>
                      <a:pt x="183" y="140"/>
                      <a:pt x="186" y="140"/>
                    </a:cubicBezTo>
                    <a:cubicBezTo>
                      <a:pt x="186" y="145"/>
                      <a:pt x="185" y="151"/>
                      <a:pt x="185" y="158"/>
                    </a:cubicBezTo>
                    <a:cubicBezTo>
                      <a:pt x="139" y="158"/>
                      <a:pt x="139" y="158"/>
                      <a:pt x="139" y="158"/>
                    </a:cubicBezTo>
                    <a:close/>
                    <a:moveTo>
                      <a:pt x="169" y="217"/>
                    </a:moveTo>
                    <a:cubicBezTo>
                      <a:pt x="163" y="232"/>
                      <a:pt x="155" y="246"/>
                      <a:pt x="145" y="257"/>
                    </a:cubicBezTo>
                    <a:cubicBezTo>
                      <a:pt x="136" y="258"/>
                      <a:pt x="128" y="258"/>
                      <a:pt x="119" y="258"/>
                    </a:cubicBezTo>
                    <a:cubicBezTo>
                      <a:pt x="119" y="258"/>
                      <a:pt x="119" y="258"/>
                      <a:pt x="119" y="258"/>
                    </a:cubicBezTo>
                    <a:cubicBezTo>
                      <a:pt x="115" y="258"/>
                      <a:pt x="111" y="258"/>
                      <a:pt x="107" y="258"/>
                    </a:cubicBezTo>
                    <a:cubicBezTo>
                      <a:pt x="104" y="258"/>
                      <a:pt x="100" y="258"/>
                      <a:pt x="97" y="258"/>
                    </a:cubicBezTo>
                    <a:cubicBezTo>
                      <a:pt x="95" y="258"/>
                      <a:pt x="95" y="258"/>
                      <a:pt x="95" y="258"/>
                    </a:cubicBezTo>
                    <a:cubicBezTo>
                      <a:pt x="90" y="257"/>
                      <a:pt x="85" y="257"/>
                      <a:pt x="80" y="256"/>
                    </a:cubicBezTo>
                    <a:cubicBezTo>
                      <a:pt x="70" y="245"/>
                      <a:pt x="63" y="232"/>
                      <a:pt x="57" y="217"/>
                    </a:cubicBezTo>
                    <a:cubicBezTo>
                      <a:pt x="97" y="217"/>
                      <a:pt x="97" y="217"/>
                      <a:pt x="97" y="217"/>
                    </a:cubicBezTo>
                    <a:cubicBezTo>
                      <a:pt x="99" y="217"/>
                      <a:pt x="99" y="217"/>
                      <a:pt x="99" y="217"/>
                    </a:cubicBezTo>
                    <a:cubicBezTo>
                      <a:pt x="100" y="215"/>
                      <a:pt x="100" y="215"/>
                      <a:pt x="100" y="215"/>
                    </a:cubicBezTo>
                    <a:cubicBezTo>
                      <a:pt x="109" y="199"/>
                      <a:pt x="109" y="199"/>
                      <a:pt x="109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28" y="215"/>
                      <a:pt x="128" y="215"/>
                      <a:pt x="128" y="215"/>
                    </a:cubicBezTo>
                    <a:cubicBezTo>
                      <a:pt x="129" y="217"/>
                      <a:pt x="129" y="217"/>
                      <a:pt x="129" y="217"/>
                    </a:cubicBezTo>
                    <a:cubicBezTo>
                      <a:pt x="132" y="217"/>
                      <a:pt x="132" y="217"/>
                      <a:pt x="132" y="217"/>
                    </a:cubicBezTo>
                    <a:cubicBezTo>
                      <a:pt x="169" y="217"/>
                      <a:pt x="169" y="217"/>
                      <a:pt x="169" y="217"/>
                    </a:cubicBezTo>
                    <a:close/>
                    <a:moveTo>
                      <a:pt x="114" y="166"/>
                    </a:moveTo>
                    <a:cubicBezTo>
                      <a:pt x="187" y="166"/>
                      <a:pt x="187" y="166"/>
                      <a:pt x="187" y="166"/>
                    </a:cubicBezTo>
                    <a:cubicBezTo>
                      <a:pt x="187" y="209"/>
                      <a:pt x="187" y="209"/>
                      <a:pt x="187" y="209"/>
                    </a:cubicBezTo>
                    <a:cubicBezTo>
                      <a:pt x="134" y="209"/>
                      <a:pt x="134" y="209"/>
                      <a:pt x="134" y="209"/>
                    </a:cubicBezTo>
                    <a:cubicBezTo>
                      <a:pt x="125" y="193"/>
                      <a:pt x="125" y="193"/>
                      <a:pt x="125" y="193"/>
                    </a:cubicBezTo>
                    <a:cubicBezTo>
                      <a:pt x="124" y="191"/>
                      <a:pt x="124" y="191"/>
                      <a:pt x="124" y="191"/>
                    </a:cubicBezTo>
                    <a:cubicBezTo>
                      <a:pt x="121" y="191"/>
                      <a:pt x="121" y="191"/>
                      <a:pt x="121" y="191"/>
                    </a:cubicBezTo>
                    <a:cubicBezTo>
                      <a:pt x="107" y="191"/>
                      <a:pt x="107" y="191"/>
                      <a:pt x="107" y="191"/>
                    </a:cubicBezTo>
                    <a:cubicBezTo>
                      <a:pt x="105" y="191"/>
                      <a:pt x="105" y="191"/>
                      <a:pt x="105" y="191"/>
                    </a:cubicBezTo>
                    <a:cubicBezTo>
                      <a:pt x="103" y="193"/>
                      <a:pt x="103" y="193"/>
                      <a:pt x="103" y="193"/>
                    </a:cubicBezTo>
                    <a:cubicBezTo>
                      <a:pt x="94" y="209"/>
                      <a:pt x="94" y="209"/>
                      <a:pt x="94" y="209"/>
                    </a:cubicBezTo>
                    <a:cubicBezTo>
                      <a:pt x="41" y="209"/>
                      <a:pt x="41" y="209"/>
                      <a:pt x="41" y="209"/>
                    </a:cubicBezTo>
                    <a:cubicBezTo>
                      <a:pt x="41" y="166"/>
                      <a:pt x="41" y="166"/>
                      <a:pt x="41" y="166"/>
                    </a:cubicBezTo>
                    <a:lnTo>
                      <a:pt x="114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6" name="Freeform 105"/>
            <p:cNvSpPr>
              <a:spLocks noEditPoints="1"/>
            </p:cNvSpPr>
            <p:nvPr/>
          </p:nvSpPr>
          <p:spPr bwMode="auto">
            <a:xfrm>
              <a:off x="10721468" y="4126767"/>
              <a:ext cx="454880" cy="464118"/>
            </a:xfrm>
            <a:custGeom>
              <a:avLst/>
              <a:gdLst>
                <a:gd name="T0" fmla="*/ 87 w 91"/>
                <a:gd name="T1" fmla="*/ 39 h 93"/>
                <a:gd name="T2" fmla="*/ 91 w 91"/>
                <a:gd name="T3" fmla="*/ 46 h 93"/>
                <a:gd name="T4" fmla="*/ 91 w 91"/>
                <a:gd name="T5" fmla="*/ 83 h 93"/>
                <a:gd name="T6" fmla="*/ 81 w 91"/>
                <a:gd name="T7" fmla="*/ 93 h 93"/>
                <a:gd name="T8" fmla="*/ 10 w 91"/>
                <a:gd name="T9" fmla="*/ 93 h 93"/>
                <a:gd name="T10" fmla="*/ 0 w 91"/>
                <a:gd name="T11" fmla="*/ 83 h 93"/>
                <a:gd name="T12" fmla="*/ 0 w 91"/>
                <a:gd name="T13" fmla="*/ 46 h 93"/>
                <a:gd name="T14" fmla="*/ 3 w 91"/>
                <a:gd name="T15" fmla="*/ 40 h 93"/>
                <a:gd name="T16" fmla="*/ 3 w 91"/>
                <a:gd name="T17" fmla="*/ 40 h 93"/>
                <a:gd name="T18" fmla="*/ 3 w 91"/>
                <a:gd name="T19" fmla="*/ 40 h 93"/>
                <a:gd name="T20" fmla="*/ 3 w 91"/>
                <a:gd name="T21" fmla="*/ 39 h 93"/>
                <a:gd name="T22" fmla="*/ 40 w 91"/>
                <a:gd name="T23" fmla="*/ 3 h 93"/>
                <a:gd name="T24" fmla="*/ 51 w 91"/>
                <a:gd name="T25" fmla="*/ 3 h 93"/>
                <a:gd name="T26" fmla="*/ 87 w 91"/>
                <a:gd name="T27" fmla="*/ 39 h 93"/>
                <a:gd name="T28" fmla="*/ 16 w 91"/>
                <a:gd name="T29" fmla="*/ 30 h 93"/>
                <a:gd name="T30" fmla="*/ 16 w 91"/>
                <a:gd name="T31" fmla="*/ 52 h 93"/>
                <a:gd name="T32" fmla="*/ 46 w 91"/>
                <a:gd name="T33" fmla="*/ 75 h 93"/>
                <a:gd name="T34" fmla="*/ 73 w 91"/>
                <a:gd name="T35" fmla="*/ 54 h 93"/>
                <a:gd name="T36" fmla="*/ 73 w 91"/>
                <a:gd name="T37" fmla="*/ 30 h 93"/>
                <a:gd name="T38" fmla="*/ 16 w 91"/>
                <a:gd name="T39" fmla="*/ 30 h 93"/>
                <a:gd name="T40" fmla="*/ 26 w 91"/>
                <a:gd name="T41" fmla="*/ 35 h 93"/>
                <a:gd name="T42" fmla="*/ 26 w 91"/>
                <a:gd name="T43" fmla="*/ 39 h 93"/>
                <a:gd name="T44" fmla="*/ 64 w 91"/>
                <a:gd name="T45" fmla="*/ 39 h 93"/>
                <a:gd name="T46" fmla="*/ 64 w 91"/>
                <a:gd name="T47" fmla="*/ 35 h 93"/>
                <a:gd name="T48" fmla="*/ 26 w 91"/>
                <a:gd name="T49" fmla="*/ 35 h 93"/>
                <a:gd name="T50" fmla="*/ 26 w 91"/>
                <a:gd name="T51" fmla="*/ 51 h 93"/>
                <a:gd name="T52" fmla="*/ 26 w 91"/>
                <a:gd name="T53" fmla="*/ 55 h 93"/>
                <a:gd name="T54" fmla="*/ 64 w 91"/>
                <a:gd name="T55" fmla="*/ 55 h 93"/>
                <a:gd name="T56" fmla="*/ 64 w 91"/>
                <a:gd name="T57" fmla="*/ 51 h 93"/>
                <a:gd name="T58" fmla="*/ 26 w 91"/>
                <a:gd name="T59" fmla="*/ 51 h 93"/>
                <a:gd name="T60" fmla="*/ 26 w 91"/>
                <a:gd name="T61" fmla="*/ 43 h 93"/>
                <a:gd name="T62" fmla="*/ 26 w 91"/>
                <a:gd name="T63" fmla="*/ 47 h 93"/>
                <a:gd name="T64" fmla="*/ 64 w 91"/>
                <a:gd name="T65" fmla="*/ 47 h 93"/>
                <a:gd name="T66" fmla="*/ 64 w 91"/>
                <a:gd name="T67" fmla="*/ 43 h 93"/>
                <a:gd name="T68" fmla="*/ 26 w 91"/>
                <a:gd name="T69" fmla="*/ 43 h 93"/>
                <a:gd name="T70" fmla="*/ 10 w 91"/>
                <a:gd name="T71" fmla="*/ 87 h 93"/>
                <a:gd name="T72" fmla="*/ 28 w 91"/>
                <a:gd name="T73" fmla="*/ 70 h 93"/>
                <a:gd name="T74" fmla="*/ 28 w 91"/>
                <a:gd name="T75" fmla="*/ 67 h 93"/>
                <a:gd name="T76" fmla="*/ 26 w 91"/>
                <a:gd name="T77" fmla="*/ 67 h 93"/>
                <a:gd name="T78" fmla="*/ 8 w 91"/>
                <a:gd name="T79" fmla="*/ 84 h 93"/>
                <a:gd name="T80" fmla="*/ 8 w 91"/>
                <a:gd name="T81" fmla="*/ 87 h 93"/>
                <a:gd name="T82" fmla="*/ 10 w 91"/>
                <a:gd name="T83" fmla="*/ 87 h 93"/>
                <a:gd name="T84" fmla="*/ 85 w 91"/>
                <a:gd name="T85" fmla="*/ 84 h 93"/>
                <a:gd name="T86" fmla="*/ 67 w 91"/>
                <a:gd name="T87" fmla="*/ 67 h 93"/>
                <a:gd name="T88" fmla="*/ 64 w 91"/>
                <a:gd name="T89" fmla="*/ 67 h 93"/>
                <a:gd name="T90" fmla="*/ 64 w 91"/>
                <a:gd name="T91" fmla="*/ 70 h 93"/>
                <a:gd name="T92" fmla="*/ 82 w 91"/>
                <a:gd name="T93" fmla="*/ 87 h 93"/>
                <a:gd name="T94" fmla="*/ 85 w 91"/>
                <a:gd name="T95" fmla="*/ 87 h 93"/>
                <a:gd name="T96" fmla="*/ 85 w 91"/>
                <a:gd name="T97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93">
                  <a:moveTo>
                    <a:pt x="87" y="39"/>
                  </a:moveTo>
                  <a:cubicBezTo>
                    <a:pt x="89" y="40"/>
                    <a:pt x="91" y="43"/>
                    <a:pt x="91" y="46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9"/>
                    <a:pt x="86" y="93"/>
                    <a:pt x="81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5" y="93"/>
                    <a:pt x="0" y="89"/>
                    <a:pt x="0" y="8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1" y="41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3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7" y="0"/>
                    <a:pt x="51" y="3"/>
                  </a:cubicBezTo>
                  <a:cubicBezTo>
                    <a:pt x="87" y="39"/>
                    <a:pt x="87" y="39"/>
                    <a:pt x="87" y="39"/>
                  </a:cubicBezTo>
                  <a:close/>
                  <a:moveTo>
                    <a:pt x="16" y="30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16" y="30"/>
                    <a:pt x="16" y="30"/>
                    <a:pt x="16" y="30"/>
                  </a:cubicBezTo>
                  <a:close/>
                  <a:moveTo>
                    <a:pt x="26" y="35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26" y="51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26" y="51"/>
                    <a:pt x="26" y="51"/>
                    <a:pt x="26" y="51"/>
                  </a:cubicBezTo>
                  <a:close/>
                  <a:moveTo>
                    <a:pt x="26" y="43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10" y="87"/>
                  </a:moveTo>
                  <a:cubicBezTo>
                    <a:pt x="28" y="70"/>
                    <a:pt x="28" y="70"/>
                    <a:pt x="28" y="70"/>
                  </a:cubicBezTo>
                  <a:cubicBezTo>
                    <a:pt x="29" y="69"/>
                    <a:pt x="29" y="68"/>
                    <a:pt x="28" y="67"/>
                  </a:cubicBezTo>
                  <a:cubicBezTo>
                    <a:pt x="28" y="66"/>
                    <a:pt x="27" y="66"/>
                    <a:pt x="26" y="67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8" y="87"/>
                  </a:cubicBezTo>
                  <a:cubicBezTo>
                    <a:pt x="8" y="88"/>
                    <a:pt x="10" y="88"/>
                    <a:pt x="10" y="87"/>
                  </a:cubicBezTo>
                  <a:close/>
                  <a:moveTo>
                    <a:pt x="85" y="84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5" y="66"/>
                    <a:pt x="64" y="67"/>
                  </a:cubicBezTo>
                  <a:cubicBezTo>
                    <a:pt x="63" y="68"/>
                    <a:pt x="63" y="69"/>
                    <a:pt x="64" y="70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8"/>
                    <a:pt x="84" y="88"/>
                    <a:pt x="85" y="87"/>
                  </a:cubicBezTo>
                  <a:cubicBezTo>
                    <a:pt x="85" y="86"/>
                    <a:pt x="85" y="85"/>
                    <a:pt x="85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106"/>
            <p:cNvSpPr>
              <a:spLocks noEditPoints="1"/>
            </p:cNvSpPr>
            <p:nvPr/>
          </p:nvSpPr>
          <p:spPr bwMode="auto">
            <a:xfrm>
              <a:off x="8920811" y="4891230"/>
              <a:ext cx="443335" cy="471043"/>
            </a:xfrm>
            <a:custGeom>
              <a:avLst/>
              <a:gdLst>
                <a:gd name="T0" fmla="*/ 75 w 89"/>
                <a:gd name="T1" fmla="*/ 22 h 95"/>
                <a:gd name="T2" fmla="*/ 89 w 89"/>
                <a:gd name="T3" fmla="*/ 53 h 95"/>
                <a:gd name="T4" fmla="*/ 78 w 89"/>
                <a:gd name="T5" fmla="*/ 80 h 95"/>
                <a:gd name="T6" fmla="*/ 47 w 89"/>
                <a:gd name="T7" fmla="*/ 53 h 95"/>
                <a:gd name="T8" fmla="*/ 75 w 89"/>
                <a:gd name="T9" fmla="*/ 22 h 95"/>
                <a:gd name="T10" fmla="*/ 76 w 89"/>
                <a:gd name="T11" fmla="*/ 83 h 95"/>
                <a:gd name="T12" fmla="*/ 69 w 89"/>
                <a:gd name="T13" fmla="*/ 88 h 95"/>
                <a:gd name="T14" fmla="*/ 74 w 89"/>
                <a:gd name="T15" fmla="*/ 81 h 95"/>
                <a:gd name="T16" fmla="*/ 76 w 89"/>
                <a:gd name="T17" fmla="*/ 83 h 95"/>
                <a:gd name="T18" fmla="*/ 64 w 89"/>
                <a:gd name="T19" fmla="*/ 92 h 95"/>
                <a:gd name="T20" fmla="*/ 72 w 89"/>
                <a:gd name="T21" fmla="*/ 79 h 95"/>
                <a:gd name="T22" fmla="*/ 70 w 89"/>
                <a:gd name="T23" fmla="*/ 77 h 95"/>
                <a:gd name="T24" fmla="*/ 60 w 89"/>
                <a:gd name="T25" fmla="*/ 94 h 95"/>
                <a:gd name="T26" fmla="*/ 64 w 89"/>
                <a:gd name="T27" fmla="*/ 92 h 95"/>
                <a:gd name="T28" fmla="*/ 58 w 89"/>
                <a:gd name="T29" fmla="*/ 91 h 95"/>
                <a:gd name="T30" fmla="*/ 67 w 89"/>
                <a:gd name="T31" fmla="*/ 75 h 95"/>
                <a:gd name="T32" fmla="*/ 65 w 89"/>
                <a:gd name="T33" fmla="*/ 74 h 95"/>
                <a:gd name="T34" fmla="*/ 57 w 89"/>
                <a:gd name="T35" fmla="*/ 88 h 95"/>
                <a:gd name="T36" fmla="*/ 58 w 89"/>
                <a:gd name="T37" fmla="*/ 91 h 95"/>
                <a:gd name="T38" fmla="*/ 56 w 89"/>
                <a:gd name="T39" fmla="*/ 84 h 95"/>
                <a:gd name="T40" fmla="*/ 63 w 89"/>
                <a:gd name="T41" fmla="*/ 72 h 95"/>
                <a:gd name="T42" fmla="*/ 61 w 89"/>
                <a:gd name="T43" fmla="*/ 70 h 95"/>
                <a:gd name="T44" fmla="*/ 55 w 89"/>
                <a:gd name="T45" fmla="*/ 81 h 95"/>
                <a:gd name="T46" fmla="*/ 56 w 89"/>
                <a:gd name="T47" fmla="*/ 84 h 95"/>
                <a:gd name="T48" fmla="*/ 53 w 89"/>
                <a:gd name="T49" fmla="*/ 78 h 95"/>
                <a:gd name="T50" fmla="*/ 59 w 89"/>
                <a:gd name="T51" fmla="*/ 68 h 95"/>
                <a:gd name="T52" fmla="*/ 57 w 89"/>
                <a:gd name="T53" fmla="*/ 66 h 95"/>
                <a:gd name="T54" fmla="*/ 52 w 89"/>
                <a:gd name="T55" fmla="*/ 75 h 95"/>
                <a:gd name="T56" fmla="*/ 53 w 89"/>
                <a:gd name="T57" fmla="*/ 78 h 95"/>
                <a:gd name="T58" fmla="*/ 51 w 89"/>
                <a:gd name="T59" fmla="*/ 71 h 95"/>
                <a:gd name="T60" fmla="*/ 55 w 89"/>
                <a:gd name="T61" fmla="*/ 64 h 95"/>
                <a:gd name="T62" fmla="*/ 53 w 89"/>
                <a:gd name="T63" fmla="*/ 62 h 95"/>
                <a:gd name="T64" fmla="*/ 50 w 89"/>
                <a:gd name="T65" fmla="*/ 68 h 95"/>
                <a:gd name="T66" fmla="*/ 51 w 89"/>
                <a:gd name="T67" fmla="*/ 71 h 95"/>
                <a:gd name="T68" fmla="*/ 48 w 89"/>
                <a:gd name="T69" fmla="*/ 65 h 95"/>
                <a:gd name="T70" fmla="*/ 51 w 89"/>
                <a:gd name="T71" fmla="*/ 61 h 95"/>
                <a:gd name="T72" fmla="*/ 49 w 89"/>
                <a:gd name="T73" fmla="*/ 59 h 95"/>
                <a:gd name="T74" fmla="*/ 47 w 89"/>
                <a:gd name="T75" fmla="*/ 61 h 95"/>
                <a:gd name="T76" fmla="*/ 48 w 89"/>
                <a:gd name="T77" fmla="*/ 65 h 95"/>
                <a:gd name="T78" fmla="*/ 46 w 89"/>
                <a:gd name="T79" fmla="*/ 58 h 95"/>
                <a:gd name="T80" fmla="*/ 45 w 89"/>
                <a:gd name="T81" fmla="*/ 55 h 95"/>
                <a:gd name="T82" fmla="*/ 47 w 89"/>
                <a:gd name="T83" fmla="*/ 57 h 95"/>
                <a:gd name="T84" fmla="*/ 46 w 89"/>
                <a:gd name="T85" fmla="*/ 58 h 95"/>
                <a:gd name="T86" fmla="*/ 59 w 89"/>
                <a:gd name="T87" fmla="*/ 17 h 95"/>
                <a:gd name="T88" fmla="*/ 41 w 89"/>
                <a:gd name="T89" fmla="*/ 54 h 95"/>
                <a:gd name="T90" fmla="*/ 36 w 89"/>
                <a:gd name="T91" fmla="*/ 13 h 95"/>
                <a:gd name="T92" fmla="*/ 0 w 89"/>
                <a:gd name="T93" fmla="*/ 54 h 95"/>
                <a:gd name="T94" fmla="*/ 41 w 89"/>
                <a:gd name="T95" fmla="*/ 95 h 95"/>
                <a:gd name="T96" fmla="*/ 55 w 89"/>
                <a:gd name="T97" fmla="*/ 93 h 95"/>
                <a:gd name="T98" fmla="*/ 41 w 89"/>
                <a:gd name="T99" fmla="*/ 54 h 95"/>
                <a:gd name="T100" fmla="*/ 68 w 89"/>
                <a:gd name="T101" fmla="*/ 23 h 95"/>
                <a:gd name="T102" fmla="*/ 59 w 89"/>
                <a:gd name="T103" fmla="*/ 17 h 95"/>
                <a:gd name="T104" fmla="*/ 43 w 89"/>
                <a:gd name="T105" fmla="*/ 0 h 95"/>
                <a:gd name="T106" fmla="*/ 38 w 89"/>
                <a:gd name="T107" fmla="*/ 0 h 95"/>
                <a:gd name="T108" fmla="*/ 43 w 89"/>
                <a:gd name="T109" fmla="*/ 41 h 95"/>
                <a:gd name="T110" fmla="*/ 61 w 89"/>
                <a:gd name="T111" fmla="*/ 4 h 95"/>
                <a:gd name="T112" fmla="*/ 43 w 89"/>
                <a:gd name="T1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07"/>
            <p:cNvSpPr>
              <a:spLocks noEditPoints="1"/>
            </p:cNvSpPr>
            <p:nvPr/>
          </p:nvSpPr>
          <p:spPr bwMode="auto">
            <a:xfrm>
              <a:off x="8657615" y="4333549"/>
              <a:ext cx="531612" cy="429814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108"/>
            <p:cNvSpPr>
              <a:spLocks noEditPoints="1"/>
            </p:cNvSpPr>
            <p:nvPr/>
          </p:nvSpPr>
          <p:spPr bwMode="auto">
            <a:xfrm>
              <a:off x="9192786" y="3266586"/>
              <a:ext cx="334809" cy="52877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09"/>
            <p:cNvSpPr>
              <a:spLocks noEditPoints="1"/>
            </p:cNvSpPr>
            <p:nvPr/>
          </p:nvSpPr>
          <p:spPr bwMode="auto">
            <a:xfrm>
              <a:off x="11881281" y="3754503"/>
              <a:ext cx="494134" cy="323265"/>
            </a:xfrm>
            <a:custGeom>
              <a:avLst/>
              <a:gdLst>
                <a:gd name="T0" fmla="*/ 18 w 99"/>
                <a:gd name="T1" fmla="*/ 58 h 65"/>
                <a:gd name="T2" fmla="*/ 53 w 99"/>
                <a:gd name="T3" fmla="*/ 65 h 65"/>
                <a:gd name="T4" fmla="*/ 87 w 99"/>
                <a:gd name="T5" fmla="*/ 57 h 65"/>
                <a:gd name="T6" fmla="*/ 87 w 99"/>
                <a:gd name="T7" fmla="*/ 23 h 65"/>
                <a:gd name="T8" fmla="*/ 53 w 99"/>
                <a:gd name="T9" fmla="*/ 28 h 65"/>
                <a:gd name="T10" fmla="*/ 18 w 99"/>
                <a:gd name="T11" fmla="*/ 23 h 65"/>
                <a:gd name="T12" fmla="*/ 18 w 99"/>
                <a:gd name="T13" fmla="*/ 58 h 65"/>
                <a:gd name="T14" fmla="*/ 99 w 99"/>
                <a:gd name="T15" fmla="*/ 8 h 65"/>
                <a:gd name="T16" fmla="*/ 99 w 99"/>
                <a:gd name="T17" fmla="*/ 17 h 65"/>
                <a:gd name="T18" fmla="*/ 53 w 99"/>
                <a:gd name="T19" fmla="*/ 24 h 65"/>
                <a:gd name="T20" fmla="*/ 7 w 99"/>
                <a:gd name="T21" fmla="*/ 17 h 65"/>
                <a:gd name="T22" fmla="*/ 7 w 99"/>
                <a:gd name="T23" fmla="*/ 34 h 65"/>
                <a:gd name="T24" fmla="*/ 9 w 99"/>
                <a:gd name="T25" fmla="*/ 37 h 65"/>
                <a:gd name="T26" fmla="*/ 5 w 99"/>
                <a:gd name="T27" fmla="*/ 41 h 65"/>
                <a:gd name="T28" fmla="*/ 2 w 99"/>
                <a:gd name="T29" fmla="*/ 37 h 65"/>
                <a:gd name="T30" fmla="*/ 4 w 99"/>
                <a:gd name="T31" fmla="*/ 34 h 65"/>
                <a:gd name="T32" fmla="*/ 4 w 99"/>
                <a:gd name="T33" fmla="*/ 8 h 65"/>
                <a:gd name="T34" fmla="*/ 53 w 99"/>
                <a:gd name="T35" fmla="*/ 0 h 65"/>
                <a:gd name="T36" fmla="*/ 99 w 99"/>
                <a:gd name="T37" fmla="*/ 8 h 65"/>
                <a:gd name="T38" fmla="*/ 8 w 99"/>
                <a:gd name="T39" fmla="*/ 42 h 65"/>
                <a:gd name="T40" fmla="*/ 3 w 99"/>
                <a:gd name="T41" fmla="*/ 42 h 65"/>
                <a:gd name="T42" fmla="*/ 0 w 99"/>
                <a:gd name="T43" fmla="*/ 58 h 65"/>
                <a:gd name="T44" fmla="*/ 2 w 99"/>
                <a:gd name="T45" fmla="*/ 58 h 65"/>
                <a:gd name="T46" fmla="*/ 3 w 99"/>
                <a:gd name="T47" fmla="*/ 56 h 65"/>
                <a:gd name="T48" fmla="*/ 3 w 99"/>
                <a:gd name="T49" fmla="*/ 58 h 65"/>
                <a:gd name="T50" fmla="*/ 6 w 99"/>
                <a:gd name="T51" fmla="*/ 59 h 65"/>
                <a:gd name="T52" fmla="*/ 7 w 99"/>
                <a:gd name="T53" fmla="*/ 57 h 65"/>
                <a:gd name="T54" fmla="*/ 7 w 99"/>
                <a:gd name="T55" fmla="*/ 59 h 65"/>
                <a:gd name="T56" fmla="*/ 8 w 99"/>
                <a:gd name="T57" fmla="*/ 59 h 65"/>
                <a:gd name="T58" fmla="*/ 8 w 99"/>
                <a:gd name="T59" fmla="*/ 51 h 65"/>
                <a:gd name="T60" fmla="*/ 9 w 99"/>
                <a:gd name="T61" fmla="*/ 58 h 65"/>
                <a:gd name="T62" fmla="*/ 11 w 99"/>
                <a:gd name="T63" fmla="*/ 58 h 65"/>
                <a:gd name="T64" fmla="*/ 8 w 99"/>
                <a:gd name="T65" fmla="*/ 4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65">
                  <a:moveTo>
                    <a:pt x="18" y="58"/>
                  </a:moveTo>
                  <a:cubicBezTo>
                    <a:pt x="30" y="58"/>
                    <a:pt x="42" y="60"/>
                    <a:pt x="53" y="65"/>
                  </a:cubicBezTo>
                  <a:cubicBezTo>
                    <a:pt x="64" y="60"/>
                    <a:pt x="75" y="57"/>
                    <a:pt x="87" y="57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99" y="8"/>
                  </a:moveTo>
                  <a:cubicBezTo>
                    <a:pt x="99" y="17"/>
                    <a:pt x="99" y="17"/>
                    <a:pt x="99" y="1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5"/>
                    <a:pt x="9" y="36"/>
                    <a:pt x="9" y="37"/>
                  </a:cubicBezTo>
                  <a:cubicBezTo>
                    <a:pt x="9" y="39"/>
                    <a:pt x="7" y="41"/>
                    <a:pt x="5" y="41"/>
                  </a:cubicBezTo>
                  <a:cubicBezTo>
                    <a:pt x="4" y="41"/>
                    <a:pt x="2" y="39"/>
                    <a:pt x="2" y="37"/>
                  </a:cubicBezTo>
                  <a:cubicBezTo>
                    <a:pt x="2" y="36"/>
                    <a:pt x="3" y="35"/>
                    <a:pt x="4" y="34"/>
                  </a:cubicBezTo>
                  <a:cubicBezTo>
                    <a:pt x="4" y="25"/>
                    <a:pt x="4" y="17"/>
                    <a:pt x="4" y="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99" y="8"/>
                    <a:pt x="99" y="8"/>
                    <a:pt x="99" y="8"/>
                  </a:cubicBezTo>
                  <a:close/>
                  <a:moveTo>
                    <a:pt x="8" y="42"/>
                  </a:moveTo>
                  <a:cubicBezTo>
                    <a:pt x="6" y="43"/>
                    <a:pt x="5" y="43"/>
                    <a:pt x="3" y="42"/>
                  </a:cubicBezTo>
                  <a:cubicBezTo>
                    <a:pt x="2" y="47"/>
                    <a:pt x="1" y="52"/>
                    <a:pt x="0" y="58"/>
                  </a:cubicBezTo>
                  <a:cubicBezTo>
                    <a:pt x="1" y="58"/>
                    <a:pt x="2" y="58"/>
                    <a:pt x="2" y="58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59"/>
                    <a:pt x="5" y="59"/>
                    <a:pt x="6" y="59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7" y="59"/>
                    <a:pt x="8" y="59"/>
                    <a:pt x="8" y="59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58"/>
                    <a:pt x="10" y="58"/>
                    <a:pt x="11" y="58"/>
                  </a:cubicBezTo>
                  <a:cubicBezTo>
                    <a:pt x="10" y="52"/>
                    <a:pt x="9" y="47"/>
                    <a:pt x="8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10185091" y="3294722"/>
              <a:ext cx="687003" cy="687003"/>
              <a:chOff x="884430" y="5686968"/>
              <a:chExt cx="687003" cy="687003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884430" y="5686968"/>
                <a:ext cx="687003" cy="6870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1126614" y="5823852"/>
                <a:ext cx="192892" cy="416116"/>
                <a:chOff x="4395788" y="2198688"/>
                <a:chExt cx="344488" cy="742951"/>
              </a:xfrm>
              <a:grpFill/>
            </p:grpSpPr>
            <p:sp>
              <p:nvSpPr>
                <p:cNvPr id="114" name="Oval 113"/>
                <p:cNvSpPr>
                  <a:spLocks noChangeArrowheads="1"/>
                </p:cNvSpPr>
                <p:nvPr/>
              </p:nvSpPr>
              <p:spPr bwMode="auto">
                <a:xfrm>
                  <a:off x="4511675" y="2198688"/>
                  <a:ext cx="109538" cy="1127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latin typeface="Lato Light"/>
                  </a:endParaRPr>
                </a:p>
              </p:txBody>
            </p:sp>
            <p:sp>
              <p:nvSpPr>
                <p:cNvPr id="115" name="Freeform 7"/>
                <p:cNvSpPr>
                  <a:spLocks/>
                </p:cNvSpPr>
                <p:nvPr/>
              </p:nvSpPr>
              <p:spPr bwMode="auto">
                <a:xfrm>
                  <a:off x="4395788" y="2333626"/>
                  <a:ext cx="344488" cy="608013"/>
                </a:xfrm>
                <a:custGeom>
                  <a:avLst/>
                  <a:gdLst>
                    <a:gd name="T0" fmla="*/ 91 w 92"/>
                    <a:gd name="T1" fmla="*/ 60 h 162"/>
                    <a:gd name="T2" fmla="*/ 75 w 92"/>
                    <a:gd name="T3" fmla="*/ 10 h 162"/>
                    <a:gd name="T4" fmla="*/ 64 w 92"/>
                    <a:gd name="T5" fmla="*/ 0 h 162"/>
                    <a:gd name="T6" fmla="*/ 28 w 92"/>
                    <a:gd name="T7" fmla="*/ 0 h 162"/>
                    <a:gd name="T8" fmla="*/ 19 w 92"/>
                    <a:gd name="T9" fmla="*/ 5 h 162"/>
                    <a:gd name="T10" fmla="*/ 18 w 92"/>
                    <a:gd name="T11" fmla="*/ 7 h 162"/>
                    <a:gd name="T12" fmla="*/ 18 w 92"/>
                    <a:gd name="T13" fmla="*/ 7 h 162"/>
                    <a:gd name="T14" fmla="*/ 17 w 92"/>
                    <a:gd name="T15" fmla="*/ 8 h 162"/>
                    <a:gd name="T16" fmla="*/ 1 w 92"/>
                    <a:gd name="T17" fmla="*/ 60 h 162"/>
                    <a:gd name="T18" fmla="*/ 5 w 92"/>
                    <a:gd name="T19" fmla="*/ 68 h 162"/>
                    <a:gd name="T20" fmla="*/ 14 w 92"/>
                    <a:gd name="T21" fmla="*/ 64 h 162"/>
                    <a:gd name="T22" fmla="*/ 26 w 92"/>
                    <a:gd name="T23" fmla="*/ 23 h 162"/>
                    <a:gd name="T24" fmla="*/ 28 w 92"/>
                    <a:gd name="T25" fmla="*/ 23 h 162"/>
                    <a:gd name="T26" fmla="*/ 29 w 92"/>
                    <a:gd name="T27" fmla="*/ 23 h 162"/>
                    <a:gd name="T28" fmla="*/ 9 w 92"/>
                    <a:gd name="T29" fmla="*/ 96 h 162"/>
                    <a:gd name="T30" fmla="*/ 29 w 92"/>
                    <a:gd name="T31" fmla="*/ 96 h 162"/>
                    <a:gd name="T32" fmla="*/ 29 w 92"/>
                    <a:gd name="T33" fmla="*/ 154 h 162"/>
                    <a:gd name="T34" fmla="*/ 37 w 92"/>
                    <a:gd name="T35" fmla="*/ 162 h 162"/>
                    <a:gd name="T36" fmla="*/ 44 w 92"/>
                    <a:gd name="T37" fmla="*/ 154 h 162"/>
                    <a:gd name="T38" fmla="*/ 44 w 92"/>
                    <a:gd name="T39" fmla="*/ 96 h 162"/>
                    <a:gd name="T40" fmla="*/ 49 w 92"/>
                    <a:gd name="T41" fmla="*/ 96 h 162"/>
                    <a:gd name="T42" fmla="*/ 49 w 92"/>
                    <a:gd name="T43" fmla="*/ 154 h 162"/>
                    <a:gd name="T44" fmla="*/ 56 w 92"/>
                    <a:gd name="T45" fmla="*/ 162 h 162"/>
                    <a:gd name="T46" fmla="*/ 64 w 92"/>
                    <a:gd name="T47" fmla="*/ 154 h 162"/>
                    <a:gd name="T48" fmla="*/ 64 w 92"/>
                    <a:gd name="T49" fmla="*/ 96 h 162"/>
                    <a:gd name="T50" fmla="*/ 83 w 92"/>
                    <a:gd name="T51" fmla="*/ 96 h 162"/>
                    <a:gd name="T52" fmla="*/ 63 w 92"/>
                    <a:gd name="T53" fmla="*/ 23 h 162"/>
                    <a:gd name="T54" fmla="*/ 64 w 92"/>
                    <a:gd name="T55" fmla="*/ 23 h 162"/>
                    <a:gd name="T56" fmla="*/ 65 w 92"/>
                    <a:gd name="T57" fmla="*/ 23 h 162"/>
                    <a:gd name="T58" fmla="*/ 79 w 92"/>
                    <a:gd name="T59" fmla="*/ 64 h 162"/>
                    <a:gd name="T60" fmla="*/ 87 w 92"/>
                    <a:gd name="T61" fmla="*/ 68 h 162"/>
                    <a:gd name="T62" fmla="*/ 91 w 92"/>
                    <a:gd name="T63" fmla="*/ 6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92" h="162">
                      <a:moveTo>
                        <a:pt x="91" y="60"/>
                      </a:moveTo>
                      <a:cubicBezTo>
                        <a:pt x="75" y="10"/>
                        <a:pt x="75" y="10"/>
                        <a:pt x="75" y="10"/>
                      </a:cubicBezTo>
                      <a:cubicBezTo>
                        <a:pt x="74" y="4"/>
                        <a:pt x="70" y="0"/>
                        <a:pt x="64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4" y="0"/>
                        <a:pt x="21" y="2"/>
                        <a:pt x="19" y="5"/>
                      </a:cubicBezTo>
                      <a:cubicBezTo>
                        <a:pt x="18" y="5"/>
                        <a:pt x="18" y="6"/>
                        <a:pt x="18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8" y="7"/>
                        <a:pt x="17" y="8"/>
                        <a:pt x="17" y="8"/>
                      </a:cubicBezTo>
                      <a:cubicBezTo>
                        <a:pt x="1" y="60"/>
                        <a:pt x="1" y="60"/>
                        <a:pt x="1" y="60"/>
                      </a:cubicBezTo>
                      <a:cubicBezTo>
                        <a:pt x="0" y="63"/>
                        <a:pt x="2" y="67"/>
                        <a:pt x="5" y="68"/>
                      </a:cubicBezTo>
                      <a:cubicBezTo>
                        <a:pt x="9" y="69"/>
                        <a:pt x="13" y="67"/>
                        <a:pt x="14" y="64"/>
                      </a:cubicBezTo>
                      <a:cubicBezTo>
                        <a:pt x="26" y="23"/>
                        <a:pt x="26" y="23"/>
                        <a:pt x="26" y="23"/>
                      </a:cubicBezTo>
                      <a:cubicBezTo>
                        <a:pt x="27" y="23"/>
                        <a:pt x="27" y="23"/>
                        <a:pt x="28" y="23"/>
                      </a:cubicBezTo>
                      <a:cubicBezTo>
                        <a:pt x="29" y="23"/>
                        <a:pt x="29" y="23"/>
                        <a:pt x="29" y="23"/>
                      </a:cubicBezTo>
                      <a:cubicBezTo>
                        <a:pt x="9" y="96"/>
                        <a:pt x="9" y="96"/>
                        <a:pt x="9" y="96"/>
                      </a:cubicBezTo>
                      <a:cubicBezTo>
                        <a:pt x="29" y="96"/>
                        <a:pt x="29" y="96"/>
                        <a:pt x="29" y="96"/>
                      </a:cubicBezTo>
                      <a:cubicBezTo>
                        <a:pt x="29" y="154"/>
                        <a:pt x="29" y="154"/>
                        <a:pt x="29" y="154"/>
                      </a:cubicBezTo>
                      <a:cubicBezTo>
                        <a:pt x="29" y="159"/>
                        <a:pt x="33" y="162"/>
                        <a:pt x="37" y="162"/>
                      </a:cubicBezTo>
                      <a:cubicBezTo>
                        <a:pt x="41" y="162"/>
                        <a:pt x="44" y="159"/>
                        <a:pt x="44" y="154"/>
                      </a:cubicBezTo>
                      <a:cubicBezTo>
                        <a:pt x="44" y="96"/>
                        <a:pt x="44" y="96"/>
                        <a:pt x="44" y="96"/>
                      </a:cubicBezTo>
                      <a:cubicBezTo>
                        <a:pt x="49" y="96"/>
                        <a:pt x="49" y="96"/>
                        <a:pt x="49" y="96"/>
                      </a:cubicBezTo>
                      <a:cubicBezTo>
                        <a:pt x="49" y="154"/>
                        <a:pt x="49" y="154"/>
                        <a:pt x="49" y="154"/>
                      </a:cubicBezTo>
                      <a:cubicBezTo>
                        <a:pt x="49" y="159"/>
                        <a:pt x="52" y="162"/>
                        <a:pt x="56" y="162"/>
                      </a:cubicBezTo>
                      <a:cubicBezTo>
                        <a:pt x="60" y="162"/>
                        <a:pt x="64" y="159"/>
                        <a:pt x="64" y="154"/>
                      </a:cubicBezTo>
                      <a:cubicBezTo>
                        <a:pt x="64" y="96"/>
                        <a:pt x="64" y="96"/>
                        <a:pt x="64" y="96"/>
                      </a:cubicBezTo>
                      <a:cubicBezTo>
                        <a:pt x="83" y="96"/>
                        <a:pt x="83" y="96"/>
                        <a:pt x="83" y="96"/>
                      </a:cubicBezTo>
                      <a:cubicBezTo>
                        <a:pt x="63" y="23"/>
                        <a:pt x="63" y="23"/>
                        <a:pt x="63" y="23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9" y="64"/>
                        <a:pt x="79" y="64"/>
                        <a:pt x="79" y="64"/>
                      </a:cubicBezTo>
                      <a:cubicBezTo>
                        <a:pt x="80" y="67"/>
                        <a:pt x="84" y="69"/>
                        <a:pt x="87" y="68"/>
                      </a:cubicBezTo>
                      <a:cubicBezTo>
                        <a:pt x="91" y="67"/>
                        <a:pt x="92" y="63"/>
                        <a:pt x="91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latin typeface="Lato Light"/>
                  </a:endParaRPr>
                </a:p>
              </p:txBody>
            </p:sp>
          </p:grpSp>
        </p:grpSp>
        <p:grpSp>
          <p:nvGrpSpPr>
            <p:cNvPr id="116" name="Group 115"/>
            <p:cNvGrpSpPr/>
            <p:nvPr/>
          </p:nvGrpSpPr>
          <p:grpSpPr>
            <a:xfrm>
              <a:off x="9638076" y="2517153"/>
              <a:ext cx="687003" cy="687003"/>
              <a:chOff x="875060" y="4642117"/>
              <a:chExt cx="687003" cy="687003"/>
            </a:xfrm>
            <a:grpFill/>
          </p:grpSpPr>
          <p:sp>
            <p:nvSpPr>
              <p:cNvPr id="117" name="Oval 116"/>
              <p:cNvSpPr/>
              <p:nvPr/>
            </p:nvSpPr>
            <p:spPr>
              <a:xfrm>
                <a:off x="875060" y="4642117"/>
                <a:ext cx="687003" cy="6870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1134197" y="4775714"/>
                <a:ext cx="168727" cy="429267"/>
                <a:chOff x="4422775" y="2198688"/>
                <a:chExt cx="292100" cy="742950"/>
              </a:xfrm>
              <a:grpFill/>
            </p:grpSpPr>
            <p:sp>
              <p:nvSpPr>
                <p:cNvPr id="119" name="Freeform 12"/>
                <p:cNvSpPr>
                  <a:spLocks/>
                </p:cNvSpPr>
                <p:nvPr/>
              </p:nvSpPr>
              <p:spPr bwMode="auto">
                <a:xfrm>
                  <a:off x="4422775" y="2325688"/>
                  <a:ext cx="292100" cy="615950"/>
                </a:xfrm>
                <a:custGeom>
                  <a:avLst/>
                  <a:gdLst>
                    <a:gd name="T0" fmla="*/ 59 w 78"/>
                    <a:gd name="T1" fmla="*/ 0 h 164"/>
                    <a:gd name="T2" fmla="*/ 20 w 78"/>
                    <a:gd name="T3" fmla="*/ 0 h 164"/>
                    <a:gd name="T4" fmla="*/ 0 w 78"/>
                    <a:gd name="T5" fmla="*/ 16 h 164"/>
                    <a:gd name="T6" fmla="*/ 0 w 78"/>
                    <a:gd name="T7" fmla="*/ 16 h 164"/>
                    <a:gd name="T8" fmla="*/ 0 w 78"/>
                    <a:gd name="T9" fmla="*/ 19 h 164"/>
                    <a:gd name="T10" fmla="*/ 0 w 78"/>
                    <a:gd name="T11" fmla="*/ 74 h 164"/>
                    <a:gd name="T12" fmla="*/ 7 w 78"/>
                    <a:gd name="T13" fmla="*/ 80 h 164"/>
                    <a:gd name="T14" fmla="*/ 13 w 78"/>
                    <a:gd name="T15" fmla="*/ 74 h 164"/>
                    <a:gd name="T16" fmla="*/ 13 w 78"/>
                    <a:gd name="T17" fmla="*/ 26 h 164"/>
                    <a:gd name="T18" fmla="*/ 19 w 78"/>
                    <a:gd name="T19" fmla="*/ 26 h 164"/>
                    <a:gd name="T20" fmla="*/ 19 w 78"/>
                    <a:gd name="T21" fmla="*/ 72 h 164"/>
                    <a:gd name="T22" fmla="*/ 19 w 78"/>
                    <a:gd name="T23" fmla="*/ 73 h 164"/>
                    <a:gd name="T24" fmla="*/ 19 w 78"/>
                    <a:gd name="T25" fmla="*/ 154 h 164"/>
                    <a:gd name="T26" fmla="*/ 28 w 78"/>
                    <a:gd name="T27" fmla="*/ 164 h 164"/>
                    <a:gd name="T28" fmla="*/ 37 w 78"/>
                    <a:gd name="T29" fmla="*/ 154 h 164"/>
                    <a:gd name="T30" fmla="*/ 37 w 78"/>
                    <a:gd name="T31" fmla="*/ 83 h 164"/>
                    <a:gd name="T32" fmla="*/ 41 w 78"/>
                    <a:gd name="T33" fmla="*/ 83 h 164"/>
                    <a:gd name="T34" fmla="*/ 41 w 78"/>
                    <a:gd name="T35" fmla="*/ 154 h 164"/>
                    <a:gd name="T36" fmla="*/ 50 w 78"/>
                    <a:gd name="T37" fmla="*/ 164 h 164"/>
                    <a:gd name="T38" fmla="*/ 59 w 78"/>
                    <a:gd name="T39" fmla="*/ 154 h 164"/>
                    <a:gd name="T40" fmla="*/ 59 w 78"/>
                    <a:gd name="T41" fmla="*/ 72 h 164"/>
                    <a:gd name="T42" fmla="*/ 59 w 78"/>
                    <a:gd name="T43" fmla="*/ 71 h 164"/>
                    <a:gd name="T44" fmla="*/ 59 w 78"/>
                    <a:gd name="T45" fmla="*/ 26 h 164"/>
                    <a:gd name="T46" fmla="*/ 64 w 78"/>
                    <a:gd name="T47" fmla="*/ 26 h 164"/>
                    <a:gd name="T48" fmla="*/ 64 w 78"/>
                    <a:gd name="T49" fmla="*/ 74 h 164"/>
                    <a:gd name="T50" fmla="*/ 71 w 78"/>
                    <a:gd name="T51" fmla="*/ 80 h 164"/>
                    <a:gd name="T52" fmla="*/ 78 w 78"/>
                    <a:gd name="T53" fmla="*/ 74 h 164"/>
                    <a:gd name="T54" fmla="*/ 78 w 78"/>
                    <a:gd name="T55" fmla="*/ 19 h 164"/>
                    <a:gd name="T56" fmla="*/ 78 w 78"/>
                    <a:gd name="T57" fmla="*/ 16 h 164"/>
                    <a:gd name="T58" fmla="*/ 78 w 78"/>
                    <a:gd name="T59" fmla="*/ 15 h 164"/>
                    <a:gd name="T60" fmla="*/ 59 w 78"/>
                    <a:gd name="T61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8" h="164">
                      <a:moveTo>
                        <a:pt x="59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6" y="0"/>
                        <a:pt x="0" y="12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7"/>
                        <a:pt x="3" y="80"/>
                        <a:pt x="7" y="80"/>
                      </a:cubicBezTo>
                      <a:cubicBezTo>
                        <a:pt x="10" y="80"/>
                        <a:pt x="13" y="77"/>
                        <a:pt x="13" y="74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19" y="72"/>
                        <a:pt x="19" y="73"/>
                        <a:pt x="19" y="73"/>
                      </a:cubicBezTo>
                      <a:cubicBezTo>
                        <a:pt x="19" y="154"/>
                        <a:pt x="19" y="154"/>
                        <a:pt x="19" y="154"/>
                      </a:cubicBezTo>
                      <a:cubicBezTo>
                        <a:pt x="19" y="159"/>
                        <a:pt x="23" y="164"/>
                        <a:pt x="28" y="164"/>
                      </a:cubicBezTo>
                      <a:cubicBezTo>
                        <a:pt x="33" y="164"/>
                        <a:pt x="37" y="159"/>
                        <a:pt x="37" y="154"/>
                      </a:cubicBezTo>
                      <a:cubicBezTo>
                        <a:pt x="37" y="83"/>
                        <a:pt x="37" y="83"/>
                        <a:pt x="37" y="83"/>
                      </a:cubicBezTo>
                      <a:cubicBezTo>
                        <a:pt x="41" y="83"/>
                        <a:pt x="41" y="83"/>
                        <a:pt x="41" y="83"/>
                      </a:cubicBezTo>
                      <a:cubicBezTo>
                        <a:pt x="41" y="154"/>
                        <a:pt x="41" y="154"/>
                        <a:pt x="41" y="154"/>
                      </a:cubicBezTo>
                      <a:cubicBezTo>
                        <a:pt x="41" y="159"/>
                        <a:pt x="45" y="164"/>
                        <a:pt x="50" y="164"/>
                      </a:cubicBezTo>
                      <a:cubicBezTo>
                        <a:pt x="55" y="164"/>
                        <a:pt x="59" y="159"/>
                        <a:pt x="59" y="154"/>
                      </a:cubicBezTo>
                      <a:cubicBezTo>
                        <a:pt x="59" y="72"/>
                        <a:pt x="59" y="72"/>
                        <a:pt x="59" y="72"/>
                      </a:cubicBezTo>
                      <a:cubicBezTo>
                        <a:pt x="59" y="71"/>
                        <a:pt x="59" y="71"/>
                        <a:pt x="59" y="71"/>
                      </a:cubicBezTo>
                      <a:cubicBezTo>
                        <a:pt x="59" y="26"/>
                        <a:pt x="59" y="26"/>
                        <a:pt x="59" y="26"/>
                      </a:cubicBezTo>
                      <a:cubicBezTo>
                        <a:pt x="64" y="26"/>
                        <a:pt x="64" y="26"/>
                        <a:pt x="64" y="26"/>
                      </a:cubicBezTo>
                      <a:cubicBezTo>
                        <a:pt x="64" y="74"/>
                        <a:pt x="64" y="74"/>
                        <a:pt x="64" y="74"/>
                      </a:cubicBezTo>
                      <a:cubicBezTo>
                        <a:pt x="64" y="77"/>
                        <a:pt x="67" y="80"/>
                        <a:pt x="71" y="80"/>
                      </a:cubicBezTo>
                      <a:cubicBezTo>
                        <a:pt x="75" y="80"/>
                        <a:pt x="78" y="77"/>
                        <a:pt x="78" y="74"/>
                      </a:cubicBezTo>
                      <a:cubicBezTo>
                        <a:pt x="78" y="19"/>
                        <a:pt x="78" y="19"/>
                        <a:pt x="78" y="19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8" y="10"/>
                        <a:pt x="72" y="0"/>
                        <a:pt x="5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latin typeface="Lato Light"/>
                  </a:endParaRPr>
                </a:p>
              </p:txBody>
            </p:sp>
            <p:sp>
              <p:nvSpPr>
                <p:cNvPr id="120" name="Oval 13"/>
                <p:cNvSpPr>
                  <a:spLocks noChangeArrowheads="1"/>
                </p:cNvSpPr>
                <p:nvPr/>
              </p:nvSpPr>
              <p:spPr bwMode="auto">
                <a:xfrm>
                  <a:off x="4511675" y="2198688"/>
                  <a:ext cx="115888" cy="1158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latin typeface="Lato Light"/>
                  </a:endParaRPr>
                </a:p>
              </p:txBody>
            </p:sp>
          </p:grpSp>
        </p:grpSp>
        <p:sp>
          <p:nvSpPr>
            <p:cNvPr id="121" name="Freeform 120"/>
            <p:cNvSpPr>
              <a:spLocks noEditPoints="1"/>
            </p:cNvSpPr>
            <p:nvPr/>
          </p:nvSpPr>
          <p:spPr bwMode="auto">
            <a:xfrm>
              <a:off x="8311902" y="4976686"/>
              <a:ext cx="541392" cy="552387"/>
            </a:xfrm>
            <a:custGeom>
              <a:avLst/>
              <a:gdLst>
                <a:gd name="T0" fmla="*/ 87 w 91"/>
                <a:gd name="T1" fmla="*/ 39 h 93"/>
                <a:gd name="T2" fmla="*/ 91 w 91"/>
                <a:gd name="T3" fmla="*/ 46 h 93"/>
                <a:gd name="T4" fmla="*/ 91 w 91"/>
                <a:gd name="T5" fmla="*/ 83 h 93"/>
                <a:gd name="T6" fmla="*/ 81 w 91"/>
                <a:gd name="T7" fmla="*/ 93 h 93"/>
                <a:gd name="T8" fmla="*/ 10 w 91"/>
                <a:gd name="T9" fmla="*/ 93 h 93"/>
                <a:gd name="T10" fmla="*/ 0 w 91"/>
                <a:gd name="T11" fmla="*/ 83 h 93"/>
                <a:gd name="T12" fmla="*/ 0 w 91"/>
                <a:gd name="T13" fmla="*/ 46 h 93"/>
                <a:gd name="T14" fmla="*/ 3 w 91"/>
                <a:gd name="T15" fmla="*/ 40 h 93"/>
                <a:gd name="T16" fmla="*/ 3 w 91"/>
                <a:gd name="T17" fmla="*/ 40 h 93"/>
                <a:gd name="T18" fmla="*/ 3 w 91"/>
                <a:gd name="T19" fmla="*/ 40 h 93"/>
                <a:gd name="T20" fmla="*/ 3 w 91"/>
                <a:gd name="T21" fmla="*/ 39 h 93"/>
                <a:gd name="T22" fmla="*/ 40 w 91"/>
                <a:gd name="T23" fmla="*/ 3 h 93"/>
                <a:gd name="T24" fmla="*/ 51 w 91"/>
                <a:gd name="T25" fmla="*/ 3 h 93"/>
                <a:gd name="T26" fmla="*/ 87 w 91"/>
                <a:gd name="T27" fmla="*/ 39 h 93"/>
                <a:gd name="T28" fmla="*/ 16 w 91"/>
                <a:gd name="T29" fmla="*/ 30 h 93"/>
                <a:gd name="T30" fmla="*/ 16 w 91"/>
                <a:gd name="T31" fmla="*/ 52 h 93"/>
                <a:gd name="T32" fmla="*/ 46 w 91"/>
                <a:gd name="T33" fmla="*/ 75 h 93"/>
                <a:gd name="T34" fmla="*/ 73 w 91"/>
                <a:gd name="T35" fmla="*/ 54 h 93"/>
                <a:gd name="T36" fmla="*/ 73 w 91"/>
                <a:gd name="T37" fmla="*/ 30 h 93"/>
                <a:gd name="T38" fmla="*/ 16 w 91"/>
                <a:gd name="T39" fmla="*/ 30 h 93"/>
                <a:gd name="T40" fmla="*/ 26 w 91"/>
                <a:gd name="T41" fmla="*/ 35 h 93"/>
                <a:gd name="T42" fmla="*/ 26 w 91"/>
                <a:gd name="T43" fmla="*/ 39 h 93"/>
                <a:gd name="T44" fmla="*/ 64 w 91"/>
                <a:gd name="T45" fmla="*/ 39 h 93"/>
                <a:gd name="T46" fmla="*/ 64 w 91"/>
                <a:gd name="T47" fmla="*/ 35 h 93"/>
                <a:gd name="T48" fmla="*/ 26 w 91"/>
                <a:gd name="T49" fmla="*/ 35 h 93"/>
                <a:gd name="T50" fmla="*/ 26 w 91"/>
                <a:gd name="T51" fmla="*/ 51 h 93"/>
                <a:gd name="T52" fmla="*/ 26 w 91"/>
                <a:gd name="T53" fmla="*/ 55 h 93"/>
                <a:gd name="T54" fmla="*/ 64 w 91"/>
                <a:gd name="T55" fmla="*/ 55 h 93"/>
                <a:gd name="T56" fmla="*/ 64 w 91"/>
                <a:gd name="T57" fmla="*/ 51 h 93"/>
                <a:gd name="T58" fmla="*/ 26 w 91"/>
                <a:gd name="T59" fmla="*/ 51 h 93"/>
                <a:gd name="T60" fmla="*/ 26 w 91"/>
                <a:gd name="T61" fmla="*/ 43 h 93"/>
                <a:gd name="T62" fmla="*/ 26 w 91"/>
                <a:gd name="T63" fmla="*/ 47 h 93"/>
                <a:gd name="T64" fmla="*/ 64 w 91"/>
                <a:gd name="T65" fmla="*/ 47 h 93"/>
                <a:gd name="T66" fmla="*/ 64 w 91"/>
                <a:gd name="T67" fmla="*/ 43 h 93"/>
                <a:gd name="T68" fmla="*/ 26 w 91"/>
                <a:gd name="T69" fmla="*/ 43 h 93"/>
                <a:gd name="T70" fmla="*/ 10 w 91"/>
                <a:gd name="T71" fmla="*/ 87 h 93"/>
                <a:gd name="T72" fmla="*/ 28 w 91"/>
                <a:gd name="T73" fmla="*/ 70 h 93"/>
                <a:gd name="T74" fmla="*/ 28 w 91"/>
                <a:gd name="T75" fmla="*/ 67 h 93"/>
                <a:gd name="T76" fmla="*/ 26 w 91"/>
                <a:gd name="T77" fmla="*/ 67 h 93"/>
                <a:gd name="T78" fmla="*/ 8 w 91"/>
                <a:gd name="T79" fmla="*/ 84 h 93"/>
                <a:gd name="T80" fmla="*/ 8 w 91"/>
                <a:gd name="T81" fmla="*/ 87 h 93"/>
                <a:gd name="T82" fmla="*/ 10 w 91"/>
                <a:gd name="T83" fmla="*/ 87 h 93"/>
                <a:gd name="T84" fmla="*/ 85 w 91"/>
                <a:gd name="T85" fmla="*/ 84 h 93"/>
                <a:gd name="T86" fmla="*/ 67 w 91"/>
                <a:gd name="T87" fmla="*/ 67 h 93"/>
                <a:gd name="T88" fmla="*/ 64 w 91"/>
                <a:gd name="T89" fmla="*/ 67 h 93"/>
                <a:gd name="T90" fmla="*/ 64 w 91"/>
                <a:gd name="T91" fmla="*/ 70 h 93"/>
                <a:gd name="T92" fmla="*/ 82 w 91"/>
                <a:gd name="T93" fmla="*/ 87 h 93"/>
                <a:gd name="T94" fmla="*/ 85 w 91"/>
                <a:gd name="T95" fmla="*/ 87 h 93"/>
                <a:gd name="T96" fmla="*/ 85 w 91"/>
                <a:gd name="T97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93">
                  <a:moveTo>
                    <a:pt x="87" y="39"/>
                  </a:moveTo>
                  <a:cubicBezTo>
                    <a:pt x="89" y="40"/>
                    <a:pt x="91" y="43"/>
                    <a:pt x="91" y="46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9"/>
                    <a:pt x="86" y="93"/>
                    <a:pt x="81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5" y="93"/>
                    <a:pt x="0" y="89"/>
                    <a:pt x="0" y="8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1" y="41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3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7" y="0"/>
                    <a:pt x="51" y="3"/>
                  </a:cubicBezTo>
                  <a:cubicBezTo>
                    <a:pt x="87" y="39"/>
                    <a:pt x="87" y="39"/>
                    <a:pt x="87" y="39"/>
                  </a:cubicBezTo>
                  <a:close/>
                  <a:moveTo>
                    <a:pt x="16" y="30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16" y="30"/>
                    <a:pt x="16" y="30"/>
                    <a:pt x="16" y="30"/>
                  </a:cubicBezTo>
                  <a:close/>
                  <a:moveTo>
                    <a:pt x="26" y="35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26" y="51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26" y="51"/>
                    <a:pt x="26" y="51"/>
                    <a:pt x="26" y="51"/>
                  </a:cubicBezTo>
                  <a:close/>
                  <a:moveTo>
                    <a:pt x="26" y="43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10" y="87"/>
                  </a:moveTo>
                  <a:cubicBezTo>
                    <a:pt x="28" y="70"/>
                    <a:pt x="28" y="70"/>
                    <a:pt x="28" y="70"/>
                  </a:cubicBezTo>
                  <a:cubicBezTo>
                    <a:pt x="29" y="69"/>
                    <a:pt x="29" y="68"/>
                    <a:pt x="28" y="67"/>
                  </a:cubicBezTo>
                  <a:cubicBezTo>
                    <a:pt x="28" y="66"/>
                    <a:pt x="27" y="66"/>
                    <a:pt x="26" y="67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8" y="87"/>
                  </a:cubicBezTo>
                  <a:cubicBezTo>
                    <a:pt x="8" y="88"/>
                    <a:pt x="10" y="88"/>
                    <a:pt x="10" y="87"/>
                  </a:cubicBezTo>
                  <a:close/>
                  <a:moveTo>
                    <a:pt x="85" y="84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5" y="66"/>
                    <a:pt x="64" y="67"/>
                  </a:cubicBezTo>
                  <a:cubicBezTo>
                    <a:pt x="63" y="68"/>
                    <a:pt x="63" y="69"/>
                    <a:pt x="64" y="70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8"/>
                    <a:pt x="84" y="88"/>
                    <a:pt x="85" y="87"/>
                  </a:cubicBezTo>
                  <a:cubicBezTo>
                    <a:pt x="85" y="86"/>
                    <a:pt x="85" y="85"/>
                    <a:pt x="85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21"/>
            <p:cNvSpPr>
              <a:spLocks noEditPoints="1"/>
            </p:cNvSpPr>
            <p:nvPr/>
          </p:nvSpPr>
          <p:spPr bwMode="auto">
            <a:xfrm>
              <a:off x="11468637" y="5156691"/>
              <a:ext cx="412644" cy="333627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122"/>
            <p:cNvSpPr>
              <a:spLocks noEditPoints="1"/>
            </p:cNvSpPr>
            <p:nvPr/>
          </p:nvSpPr>
          <p:spPr bwMode="auto">
            <a:xfrm>
              <a:off x="9612118" y="3579273"/>
              <a:ext cx="412644" cy="333627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11295428" y="2739291"/>
              <a:ext cx="791681" cy="791680"/>
              <a:chOff x="1025227" y="3992356"/>
              <a:chExt cx="791681" cy="791680"/>
            </a:xfrm>
            <a:grpFill/>
          </p:grpSpPr>
          <p:sp>
            <p:nvSpPr>
              <p:cNvPr id="125" name="Freeform 124"/>
              <p:cNvSpPr>
                <a:spLocks/>
              </p:cNvSpPr>
              <p:nvPr/>
            </p:nvSpPr>
            <p:spPr bwMode="auto">
              <a:xfrm>
                <a:off x="1025227" y="3992356"/>
                <a:ext cx="791681" cy="791680"/>
              </a:xfrm>
              <a:custGeom>
                <a:avLst/>
                <a:gdLst>
                  <a:gd name="T0" fmla="*/ 372 w 452"/>
                  <a:gd name="T1" fmla="*/ 372 h 452"/>
                  <a:gd name="T2" fmla="*/ 81 w 452"/>
                  <a:gd name="T3" fmla="*/ 372 h 452"/>
                  <a:gd name="T4" fmla="*/ 81 w 452"/>
                  <a:gd name="T5" fmla="*/ 81 h 452"/>
                  <a:gd name="T6" fmla="*/ 372 w 452"/>
                  <a:gd name="T7" fmla="*/ 81 h 452"/>
                  <a:gd name="T8" fmla="*/ 372 w 452"/>
                  <a:gd name="T9" fmla="*/ 372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452">
                    <a:moveTo>
                      <a:pt x="372" y="372"/>
                    </a:moveTo>
                    <a:cubicBezTo>
                      <a:pt x="291" y="452"/>
                      <a:pt x="161" y="452"/>
                      <a:pt x="81" y="372"/>
                    </a:cubicBezTo>
                    <a:cubicBezTo>
                      <a:pt x="0" y="291"/>
                      <a:pt x="0" y="161"/>
                      <a:pt x="81" y="81"/>
                    </a:cubicBezTo>
                    <a:cubicBezTo>
                      <a:pt x="161" y="0"/>
                      <a:pt x="291" y="0"/>
                      <a:pt x="372" y="81"/>
                    </a:cubicBezTo>
                    <a:cubicBezTo>
                      <a:pt x="452" y="161"/>
                      <a:pt x="452" y="291"/>
                      <a:pt x="372" y="3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" name="Freeform 125"/>
              <p:cNvSpPr>
                <a:spLocks noEditPoints="1"/>
              </p:cNvSpPr>
              <p:nvPr/>
            </p:nvSpPr>
            <p:spPr bwMode="auto">
              <a:xfrm>
                <a:off x="1251944" y="4177031"/>
                <a:ext cx="338245" cy="424345"/>
              </a:xfrm>
              <a:custGeom>
                <a:avLst/>
                <a:gdLst>
                  <a:gd name="T0" fmla="*/ 228 w 228"/>
                  <a:gd name="T1" fmla="*/ 76 h 286"/>
                  <a:gd name="T2" fmla="*/ 186 w 228"/>
                  <a:gd name="T3" fmla="*/ 103 h 286"/>
                  <a:gd name="T4" fmla="*/ 0 w 228"/>
                  <a:gd name="T5" fmla="*/ 76 h 286"/>
                  <a:gd name="T6" fmla="*/ 65 w 228"/>
                  <a:gd name="T7" fmla="*/ 278 h 286"/>
                  <a:gd name="T8" fmla="*/ 72 w 228"/>
                  <a:gd name="T9" fmla="*/ 282 h 286"/>
                  <a:gd name="T10" fmla="*/ 153 w 228"/>
                  <a:gd name="T11" fmla="*/ 282 h 286"/>
                  <a:gd name="T12" fmla="*/ 160 w 228"/>
                  <a:gd name="T13" fmla="*/ 278 h 286"/>
                  <a:gd name="T14" fmla="*/ 212 w 228"/>
                  <a:gd name="T15" fmla="*/ 147 h 286"/>
                  <a:gd name="T16" fmla="*/ 165 w 228"/>
                  <a:gd name="T17" fmla="*/ 169 h 286"/>
                  <a:gd name="T18" fmla="*/ 176 w 228"/>
                  <a:gd name="T19" fmla="*/ 174 h 286"/>
                  <a:gd name="T20" fmla="*/ 180 w 228"/>
                  <a:gd name="T21" fmla="*/ 191 h 286"/>
                  <a:gd name="T22" fmla="*/ 176 w 228"/>
                  <a:gd name="T23" fmla="*/ 201 h 286"/>
                  <a:gd name="T24" fmla="*/ 148 w 228"/>
                  <a:gd name="T25" fmla="*/ 206 h 286"/>
                  <a:gd name="T26" fmla="*/ 137 w 228"/>
                  <a:gd name="T27" fmla="*/ 201 h 286"/>
                  <a:gd name="T28" fmla="*/ 133 w 228"/>
                  <a:gd name="T29" fmla="*/ 184 h 286"/>
                  <a:gd name="T30" fmla="*/ 137 w 228"/>
                  <a:gd name="T31" fmla="*/ 174 h 286"/>
                  <a:gd name="T32" fmla="*/ 165 w 228"/>
                  <a:gd name="T33" fmla="*/ 178 h 286"/>
                  <a:gd name="T34" fmla="*/ 172 w 228"/>
                  <a:gd name="T35" fmla="*/ 184 h 286"/>
                  <a:gd name="T36" fmla="*/ 170 w 228"/>
                  <a:gd name="T37" fmla="*/ 195 h 286"/>
                  <a:gd name="T38" fmla="*/ 165 w 228"/>
                  <a:gd name="T39" fmla="*/ 197 h 286"/>
                  <a:gd name="T40" fmla="*/ 143 w 228"/>
                  <a:gd name="T41" fmla="*/ 195 h 286"/>
                  <a:gd name="T42" fmla="*/ 141 w 228"/>
                  <a:gd name="T43" fmla="*/ 191 h 286"/>
                  <a:gd name="T44" fmla="*/ 143 w 228"/>
                  <a:gd name="T45" fmla="*/ 180 h 286"/>
                  <a:gd name="T46" fmla="*/ 148 w 228"/>
                  <a:gd name="T47" fmla="*/ 178 h 286"/>
                  <a:gd name="T48" fmla="*/ 60 w 228"/>
                  <a:gd name="T49" fmla="*/ 170 h 286"/>
                  <a:gd name="T50" fmla="*/ 96 w 228"/>
                  <a:gd name="T51" fmla="*/ 183 h 286"/>
                  <a:gd name="T52" fmla="*/ 82 w 228"/>
                  <a:gd name="T53" fmla="*/ 205 h 286"/>
                  <a:gd name="T54" fmla="*/ 46 w 228"/>
                  <a:gd name="T55" fmla="*/ 192 h 286"/>
                  <a:gd name="T56" fmla="*/ 60 w 228"/>
                  <a:gd name="T57" fmla="*/ 170 h 286"/>
                  <a:gd name="T58" fmla="*/ 39 w 228"/>
                  <a:gd name="T59" fmla="*/ 139 h 286"/>
                  <a:gd name="T60" fmla="*/ 120 w 228"/>
                  <a:gd name="T61" fmla="*/ 157 h 286"/>
                  <a:gd name="T62" fmla="*/ 114 w 228"/>
                  <a:gd name="T63" fmla="*/ 158 h 286"/>
                  <a:gd name="T64" fmla="*/ 139 w 228"/>
                  <a:gd name="T65" fmla="*/ 158 h 286"/>
                  <a:gd name="T66" fmla="*/ 186 w 228"/>
                  <a:gd name="T67" fmla="*/ 140 h 286"/>
                  <a:gd name="T68" fmla="*/ 139 w 228"/>
                  <a:gd name="T69" fmla="*/ 158 h 286"/>
                  <a:gd name="T70" fmla="*/ 145 w 228"/>
                  <a:gd name="T71" fmla="*/ 257 h 286"/>
                  <a:gd name="T72" fmla="*/ 119 w 228"/>
                  <a:gd name="T73" fmla="*/ 258 h 286"/>
                  <a:gd name="T74" fmla="*/ 97 w 228"/>
                  <a:gd name="T75" fmla="*/ 258 h 286"/>
                  <a:gd name="T76" fmla="*/ 80 w 228"/>
                  <a:gd name="T77" fmla="*/ 256 h 286"/>
                  <a:gd name="T78" fmla="*/ 97 w 228"/>
                  <a:gd name="T79" fmla="*/ 217 h 286"/>
                  <a:gd name="T80" fmla="*/ 100 w 228"/>
                  <a:gd name="T81" fmla="*/ 215 h 286"/>
                  <a:gd name="T82" fmla="*/ 119 w 228"/>
                  <a:gd name="T83" fmla="*/ 199 h 286"/>
                  <a:gd name="T84" fmla="*/ 129 w 228"/>
                  <a:gd name="T85" fmla="*/ 217 h 286"/>
                  <a:gd name="T86" fmla="*/ 169 w 228"/>
                  <a:gd name="T87" fmla="*/ 217 h 286"/>
                  <a:gd name="T88" fmla="*/ 187 w 228"/>
                  <a:gd name="T89" fmla="*/ 166 h 286"/>
                  <a:gd name="T90" fmla="*/ 134 w 228"/>
                  <a:gd name="T91" fmla="*/ 209 h 286"/>
                  <a:gd name="T92" fmla="*/ 124 w 228"/>
                  <a:gd name="T93" fmla="*/ 191 h 286"/>
                  <a:gd name="T94" fmla="*/ 107 w 228"/>
                  <a:gd name="T95" fmla="*/ 191 h 286"/>
                  <a:gd name="T96" fmla="*/ 103 w 228"/>
                  <a:gd name="T97" fmla="*/ 193 h 286"/>
                  <a:gd name="T98" fmla="*/ 41 w 228"/>
                  <a:gd name="T99" fmla="*/ 209 h 286"/>
                  <a:gd name="T100" fmla="*/ 114 w 228"/>
                  <a:gd name="T101" fmla="*/ 16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8" h="286">
                    <a:moveTo>
                      <a:pt x="212" y="147"/>
                    </a:moveTo>
                    <a:cubicBezTo>
                      <a:pt x="228" y="76"/>
                      <a:pt x="228" y="76"/>
                      <a:pt x="228" y="76"/>
                    </a:cubicBezTo>
                    <a:cubicBezTo>
                      <a:pt x="221" y="77"/>
                      <a:pt x="213" y="78"/>
                      <a:pt x="206" y="77"/>
                    </a:cubicBezTo>
                    <a:cubicBezTo>
                      <a:pt x="186" y="103"/>
                      <a:pt x="186" y="103"/>
                      <a:pt x="186" y="103"/>
                    </a:cubicBezTo>
                    <a:cubicBezTo>
                      <a:pt x="184" y="74"/>
                      <a:pt x="184" y="74"/>
                      <a:pt x="184" y="74"/>
                    </a:cubicBezTo>
                    <a:cubicBezTo>
                      <a:pt x="123" y="57"/>
                      <a:pt x="64" y="0"/>
                      <a:pt x="0" y="76"/>
                    </a:cubicBezTo>
                    <a:cubicBezTo>
                      <a:pt x="5" y="102"/>
                      <a:pt x="19" y="187"/>
                      <a:pt x="27" y="211"/>
                    </a:cubicBezTo>
                    <a:cubicBezTo>
                      <a:pt x="35" y="238"/>
                      <a:pt x="48" y="260"/>
                      <a:pt x="65" y="278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72" y="282"/>
                      <a:pt x="72" y="282"/>
                      <a:pt x="72" y="282"/>
                    </a:cubicBezTo>
                    <a:cubicBezTo>
                      <a:pt x="80" y="283"/>
                      <a:pt x="87" y="284"/>
                      <a:pt x="95" y="284"/>
                    </a:cubicBezTo>
                    <a:cubicBezTo>
                      <a:pt x="114" y="286"/>
                      <a:pt x="132" y="285"/>
                      <a:pt x="153" y="282"/>
                    </a:cubicBezTo>
                    <a:cubicBezTo>
                      <a:pt x="158" y="281"/>
                      <a:pt x="158" y="281"/>
                      <a:pt x="158" y="281"/>
                    </a:cubicBezTo>
                    <a:cubicBezTo>
                      <a:pt x="160" y="278"/>
                      <a:pt x="160" y="278"/>
                      <a:pt x="160" y="278"/>
                    </a:cubicBezTo>
                    <a:cubicBezTo>
                      <a:pt x="177" y="261"/>
                      <a:pt x="190" y="238"/>
                      <a:pt x="199" y="211"/>
                    </a:cubicBezTo>
                    <a:cubicBezTo>
                      <a:pt x="206" y="192"/>
                      <a:pt x="210" y="170"/>
                      <a:pt x="212" y="147"/>
                    </a:cubicBezTo>
                    <a:close/>
                    <a:moveTo>
                      <a:pt x="148" y="169"/>
                    </a:moveTo>
                    <a:cubicBezTo>
                      <a:pt x="165" y="169"/>
                      <a:pt x="165" y="169"/>
                      <a:pt x="165" y="169"/>
                    </a:cubicBezTo>
                    <a:cubicBezTo>
                      <a:pt x="169" y="169"/>
                      <a:pt x="173" y="171"/>
                      <a:pt x="176" y="174"/>
                    </a:cubicBezTo>
                    <a:cubicBezTo>
                      <a:pt x="176" y="174"/>
                      <a:pt x="176" y="174"/>
                      <a:pt x="176" y="174"/>
                    </a:cubicBezTo>
                    <a:cubicBezTo>
                      <a:pt x="179" y="177"/>
                      <a:pt x="180" y="180"/>
                      <a:pt x="180" y="184"/>
                    </a:cubicBez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0" y="195"/>
                      <a:pt x="179" y="199"/>
                      <a:pt x="176" y="201"/>
                    </a:cubicBezTo>
                    <a:cubicBezTo>
                      <a:pt x="176" y="201"/>
                      <a:pt x="176" y="201"/>
                      <a:pt x="176" y="201"/>
                    </a:cubicBezTo>
                    <a:cubicBezTo>
                      <a:pt x="173" y="204"/>
                      <a:pt x="169" y="206"/>
                      <a:pt x="165" y="206"/>
                    </a:cubicBezTo>
                    <a:cubicBezTo>
                      <a:pt x="148" y="206"/>
                      <a:pt x="148" y="206"/>
                      <a:pt x="148" y="206"/>
                    </a:cubicBezTo>
                    <a:cubicBezTo>
                      <a:pt x="144" y="206"/>
                      <a:pt x="140" y="204"/>
                      <a:pt x="137" y="201"/>
                    </a:cubicBezTo>
                    <a:cubicBezTo>
                      <a:pt x="137" y="201"/>
                      <a:pt x="137" y="201"/>
                      <a:pt x="137" y="201"/>
                    </a:cubicBezTo>
                    <a:cubicBezTo>
                      <a:pt x="135" y="198"/>
                      <a:pt x="133" y="195"/>
                      <a:pt x="133" y="191"/>
                    </a:cubicBezTo>
                    <a:cubicBezTo>
                      <a:pt x="133" y="184"/>
                      <a:pt x="133" y="184"/>
                      <a:pt x="133" y="184"/>
                    </a:cubicBezTo>
                    <a:cubicBezTo>
                      <a:pt x="133" y="180"/>
                      <a:pt x="135" y="177"/>
                      <a:pt x="137" y="174"/>
                    </a:cubicBezTo>
                    <a:cubicBezTo>
                      <a:pt x="137" y="174"/>
                      <a:pt x="137" y="174"/>
                      <a:pt x="137" y="174"/>
                    </a:cubicBezTo>
                    <a:cubicBezTo>
                      <a:pt x="140" y="171"/>
                      <a:pt x="144" y="169"/>
                      <a:pt x="148" y="169"/>
                    </a:cubicBezTo>
                    <a:close/>
                    <a:moveTo>
                      <a:pt x="165" y="178"/>
                    </a:moveTo>
                    <a:cubicBezTo>
                      <a:pt x="167" y="178"/>
                      <a:pt x="169" y="179"/>
                      <a:pt x="170" y="180"/>
                    </a:cubicBezTo>
                    <a:cubicBezTo>
                      <a:pt x="171" y="181"/>
                      <a:pt x="172" y="183"/>
                      <a:pt x="172" y="184"/>
                    </a:cubicBezTo>
                    <a:cubicBezTo>
                      <a:pt x="172" y="191"/>
                      <a:pt x="172" y="191"/>
                      <a:pt x="172" y="191"/>
                    </a:cubicBezTo>
                    <a:cubicBezTo>
                      <a:pt x="172" y="192"/>
                      <a:pt x="171" y="194"/>
                      <a:pt x="170" y="195"/>
                    </a:cubicBezTo>
                    <a:cubicBezTo>
                      <a:pt x="170" y="195"/>
                      <a:pt x="170" y="195"/>
                      <a:pt x="170" y="195"/>
                    </a:cubicBezTo>
                    <a:cubicBezTo>
                      <a:pt x="169" y="196"/>
                      <a:pt x="167" y="197"/>
                      <a:pt x="165" y="197"/>
                    </a:cubicBezTo>
                    <a:cubicBezTo>
                      <a:pt x="148" y="197"/>
                      <a:pt x="148" y="197"/>
                      <a:pt x="148" y="197"/>
                    </a:cubicBezTo>
                    <a:cubicBezTo>
                      <a:pt x="146" y="197"/>
                      <a:pt x="144" y="196"/>
                      <a:pt x="143" y="195"/>
                    </a:cubicBezTo>
                    <a:cubicBezTo>
                      <a:pt x="143" y="195"/>
                      <a:pt x="143" y="195"/>
                      <a:pt x="143" y="195"/>
                    </a:cubicBezTo>
                    <a:cubicBezTo>
                      <a:pt x="142" y="194"/>
                      <a:pt x="141" y="192"/>
                      <a:pt x="141" y="191"/>
                    </a:cubicBezTo>
                    <a:cubicBezTo>
                      <a:pt x="141" y="184"/>
                      <a:pt x="141" y="184"/>
                      <a:pt x="141" y="184"/>
                    </a:cubicBezTo>
                    <a:cubicBezTo>
                      <a:pt x="141" y="183"/>
                      <a:pt x="142" y="181"/>
                      <a:pt x="143" y="180"/>
                    </a:cubicBezTo>
                    <a:cubicBezTo>
                      <a:pt x="143" y="180"/>
                      <a:pt x="143" y="180"/>
                      <a:pt x="143" y="180"/>
                    </a:cubicBezTo>
                    <a:cubicBezTo>
                      <a:pt x="144" y="179"/>
                      <a:pt x="146" y="178"/>
                      <a:pt x="148" y="178"/>
                    </a:cubicBezTo>
                    <a:cubicBezTo>
                      <a:pt x="165" y="178"/>
                      <a:pt x="165" y="178"/>
                      <a:pt x="165" y="178"/>
                    </a:cubicBezTo>
                    <a:close/>
                    <a:moveTo>
                      <a:pt x="60" y="170"/>
                    </a:moveTo>
                    <a:cubicBezTo>
                      <a:pt x="82" y="170"/>
                      <a:pt x="82" y="170"/>
                      <a:pt x="82" y="170"/>
                    </a:cubicBezTo>
                    <a:cubicBezTo>
                      <a:pt x="90" y="170"/>
                      <a:pt x="96" y="176"/>
                      <a:pt x="96" y="183"/>
                    </a:cubicBezTo>
                    <a:cubicBezTo>
                      <a:pt x="96" y="192"/>
                      <a:pt x="96" y="192"/>
                      <a:pt x="96" y="192"/>
                    </a:cubicBezTo>
                    <a:cubicBezTo>
                      <a:pt x="96" y="199"/>
                      <a:pt x="90" y="205"/>
                      <a:pt x="82" y="205"/>
                    </a:cubicBezTo>
                    <a:cubicBezTo>
                      <a:pt x="60" y="205"/>
                      <a:pt x="60" y="205"/>
                      <a:pt x="60" y="205"/>
                    </a:cubicBezTo>
                    <a:cubicBezTo>
                      <a:pt x="52" y="205"/>
                      <a:pt x="46" y="199"/>
                      <a:pt x="46" y="192"/>
                    </a:cubicBezTo>
                    <a:cubicBezTo>
                      <a:pt x="46" y="183"/>
                      <a:pt x="46" y="183"/>
                      <a:pt x="46" y="183"/>
                    </a:cubicBezTo>
                    <a:cubicBezTo>
                      <a:pt x="46" y="176"/>
                      <a:pt x="52" y="170"/>
                      <a:pt x="60" y="170"/>
                    </a:cubicBezTo>
                    <a:close/>
                    <a:moveTo>
                      <a:pt x="41" y="158"/>
                    </a:moveTo>
                    <a:cubicBezTo>
                      <a:pt x="40" y="151"/>
                      <a:pt x="40" y="145"/>
                      <a:pt x="39" y="139"/>
                    </a:cubicBezTo>
                    <a:cubicBezTo>
                      <a:pt x="69" y="154"/>
                      <a:pt x="105" y="151"/>
                      <a:pt x="133" y="143"/>
                    </a:cubicBezTo>
                    <a:cubicBezTo>
                      <a:pt x="129" y="148"/>
                      <a:pt x="125" y="153"/>
                      <a:pt x="120" y="157"/>
                    </a:cubicBezTo>
                    <a:cubicBezTo>
                      <a:pt x="121" y="158"/>
                      <a:pt x="121" y="158"/>
                      <a:pt x="121" y="158"/>
                    </a:cubicBezTo>
                    <a:cubicBezTo>
                      <a:pt x="114" y="158"/>
                      <a:pt x="114" y="158"/>
                      <a:pt x="114" y="158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139" y="158"/>
                    </a:moveTo>
                    <a:cubicBezTo>
                      <a:pt x="151" y="153"/>
                      <a:pt x="164" y="145"/>
                      <a:pt x="169" y="134"/>
                    </a:cubicBezTo>
                    <a:cubicBezTo>
                      <a:pt x="173" y="133"/>
                      <a:pt x="183" y="140"/>
                      <a:pt x="186" y="140"/>
                    </a:cubicBezTo>
                    <a:cubicBezTo>
                      <a:pt x="186" y="145"/>
                      <a:pt x="185" y="151"/>
                      <a:pt x="185" y="158"/>
                    </a:cubicBezTo>
                    <a:cubicBezTo>
                      <a:pt x="139" y="158"/>
                      <a:pt x="139" y="158"/>
                      <a:pt x="139" y="158"/>
                    </a:cubicBezTo>
                    <a:close/>
                    <a:moveTo>
                      <a:pt x="169" y="217"/>
                    </a:moveTo>
                    <a:cubicBezTo>
                      <a:pt x="163" y="232"/>
                      <a:pt x="155" y="246"/>
                      <a:pt x="145" y="257"/>
                    </a:cubicBezTo>
                    <a:cubicBezTo>
                      <a:pt x="136" y="258"/>
                      <a:pt x="128" y="258"/>
                      <a:pt x="119" y="258"/>
                    </a:cubicBezTo>
                    <a:cubicBezTo>
                      <a:pt x="119" y="258"/>
                      <a:pt x="119" y="258"/>
                      <a:pt x="119" y="258"/>
                    </a:cubicBezTo>
                    <a:cubicBezTo>
                      <a:pt x="115" y="258"/>
                      <a:pt x="111" y="258"/>
                      <a:pt x="107" y="258"/>
                    </a:cubicBezTo>
                    <a:cubicBezTo>
                      <a:pt x="104" y="258"/>
                      <a:pt x="100" y="258"/>
                      <a:pt x="97" y="258"/>
                    </a:cubicBezTo>
                    <a:cubicBezTo>
                      <a:pt x="95" y="258"/>
                      <a:pt x="95" y="258"/>
                      <a:pt x="95" y="258"/>
                    </a:cubicBezTo>
                    <a:cubicBezTo>
                      <a:pt x="90" y="257"/>
                      <a:pt x="85" y="257"/>
                      <a:pt x="80" y="256"/>
                    </a:cubicBezTo>
                    <a:cubicBezTo>
                      <a:pt x="70" y="245"/>
                      <a:pt x="63" y="232"/>
                      <a:pt x="57" y="217"/>
                    </a:cubicBezTo>
                    <a:cubicBezTo>
                      <a:pt x="97" y="217"/>
                      <a:pt x="97" y="217"/>
                      <a:pt x="97" y="217"/>
                    </a:cubicBezTo>
                    <a:cubicBezTo>
                      <a:pt x="99" y="217"/>
                      <a:pt x="99" y="217"/>
                      <a:pt x="99" y="217"/>
                    </a:cubicBezTo>
                    <a:cubicBezTo>
                      <a:pt x="100" y="215"/>
                      <a:pt x="100" y="215"/>
                      <a:pt x="100" y="215"/>
                    </a:cubicBezTo>
                    <a:cubicBezTo>
                      <a:pt x="109" y="199"/>
                      <a:pt x="109" y="199"/>
                      <a:pt x="109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28" y="215"/>
                      <a:pt x="128" y="215"/>
                      <a:pt x="128" y="215"/>
                    </a:cubicBezTo>
                    <a:cubicBezTo>
                      <a:pt x="129" y="217"/>
                      <a:pt x="129" y="217"/>
                      <a:pt x="129" y="217"/>
                    </a:cubicBezTo>
                    <a:cubicBezTo>
                      <a:pt x="132" y="217"/>
                      <a:pt x="132" y="217"/>
                      <a:pt x="132" y="217"/>
                    </a:cubicBezTo>
                    <a:cubicBezTo>
                      <a:pt x="169" y="217"/>
                      <a:pt x="169" y="217"/>
                      <a:pt x="169" y="217"/>
                    </a:cubicBezTo>
                    <a:close/>
                    <a:moveTo>
                      <a:pt x="114" y="166"/>
                    </a:moveTo>
                    <a:cubicBezTo>
                      <a:pt x="187" y="166"/>
                      <a:pt x="187" y="166"/>
                      <a:pt x="187" y="166"/>
                    </a:cubicBezTo>
                    <a:cubicBezTo>
                      <a:pt x="187" y="209"/>
                      <a:pt x="187" y="209"/>
                      <a:pt x="187" y="209"/>
                    </a:cubicBezTo>
                    <a:cubicBezTo>
                      <a:pt x="134" y="209"/>
                      <a:pt x="134" y="209"/>
                      <a:pt x="134" y="209"/>
                    </a:cubicBezTo>
                    <a:cubicBezTo>
                      <a:pt x="125" y="193"/>
                      <a:pt x="125" y="193"/>
                      <a:pt x="125" y="193"/>
                    </a:cubicBezTo>
                    <a:cubicBezTo>
                      <a:pt x="124" y="191"/>
                      <a:pt x="124" y="191"/>
                      <a:pt x="124" y="191"/>
                    </a:cubicBezTo>
                    <a:cubicBezTo>
                      <a:pt x="121" y="191"/>
                      <a:pt x="121" y="191"/>
                      <a:pt x="121" y="191"/>
                    </a:cubicBezTo>
                    <a:cubicBezTo>
                      <a:pt x="107" y="191"/>
                      <a:pt x="107" y="191"/>
                      <a:pt x="107" y="191"/>
                    </a:cubicBezTo>
                    <a:cubicBezTo>
                      <a:pt x="105" y="191"/>
                      <a:pt x="105" y="191"/>
                      <a:pt x="105" y="191"/>
                    </a:cubicBezTo>
                    <a:cubicBezTo>
                      <a:pt x="103" y="193"/>
                      <a:pt x="103" y="193"/>
                      <a:pt x="103" y="193"/>
                    </a:cubicBezTo>
                    <a:cubicBezTo>
                      <a:pt x="94" y="209"/>
                      <a:pt x="94" y="209"/>
                      <a:pt x="94" y="209"/>
                    </a:cubicBezTo>
                    <a:cubicBezTo>
                      <a:pt x="41" y="209"/>
                      <a:pt x="41" y="209"/>
                      <a:pt x="41" y="209"/>
                    </a:cubicBezTo>
                    <a:cubicBezTo>
                      <a:pt x="41" y="166"/>
                      <a:pt x="41" y="166"/>
                      <a:pt x="41" y="166"/>
                    </a:cubicBezTo>
                    <a:lnTo>
                      <a:pt x="114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alibri"/>
              </a:rPr>
              <a:t>Digital Sales &amp; Onboarding Platform Solution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89875" y="2505840"/>
            <a:ext cx="3454400" cy="1013062"/>
          </a:xfrm>
          <a:prstGeom prst="rect">
            <a:avLst/>
          </a:prstGeom>
          <a:solidFill>
            <a:schemeClr val="accent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7" name="Group 16"/>
          <p:cNvGrpSpPr/>
          <p:nvPr/>
        </p:nvGrpSpPr>
        <p:grpSpPr>
          <a:xfrm>
            <a:off x="847725" y="1318402"/>
            <a:ext cx="10496550" cy="1013062"/>
            <a:chOff x="847725" y="2044700"/>
            <a:chExt cx="10496550" cy="368300"/>
          </a:xfrm>
        </p:grpSpPr>
        <p:grpSp>
          <p:nvGrpSpPr>
            <p:cNvPr id="46" name="Group 45"/>
            <p:cNvGrpSpPr/>
            <p:nvPr/>
          </p:nvGrpSpPr>
          <p:grpSpPr>
            <a:xfrm>
              <a:off x="847725" y="2044700"/>
              <a:ext cx="10496550" cy="368300"/>
              <a:chOff x="847725" y="2044700"/>
              <a:chExt cx="10496550" cy="3683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847725" y="20447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847725" y="24130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4292600" y="2044700"/>
                <a:ext cx="3606800" cy="3683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7899400" y="20447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899400" y="24130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005474" y="2090351"/>
              <a:ext cx="2856842" cy="13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id-ID" sz="1800" dirty="0">
                  <a:effectLst/>
                </a:rPr>
                <a:t>Omni channel Solution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634498" y="2090350"/>
              <a:ext cx="3008247" cy="23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tx2"/>
                  </a:solidFill>
                  <a:latin typeface="+mj-lt"/>
                </a:rPr>
                <a:t>eBanking</a:t>
              </a:r>
              <a:r>
                <a:rPr lang="en-US" dirty="0">
                  <a:solidFill>
                    <a:schemeClr val="tx2"/>
                  </a:solidFill>
                  <a:latin typeface="+mj-lt"/>
                </a:rPr>
                <a:t> Services for Public Customer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63498" y="2082799"/>
              <a:ext cx="3271251" cy="23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On Boarding/ Acquisition Systems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8539" y="2505717"/>
            <a:ext cx="10525736" cy="1048899"/>
            <a:chOff x="828052" y="2044700"/>
            <a:chExt cx="10516223" cy="381329"/>
          </a:xfrm>
        </p:grpSpPr>
        <p:grpSp>
          <p:nvGrpSpPr>
            <p:cNvPr id="37" name="Group 36"/>
            <p:cNvGrpSpPr/>
            <p:nvPr/>
          </p:nvGrpSpPr>
          <p:grpSpPr>
            <a:xfrm>
              <a:off x="828052" y="2044700"/>
              <a:ext cx="10516223" cy="368300"/>
              <a:chOff x="828052" y="2044700"/>
              <a:chExt cx="10516223" cy="3683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847725" y="20447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47725" y="24130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828052" y="2044700"/>
                <a:ext cx="3478184" cy="3683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7899400" y="20447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7899400" y="24130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005473" y="2090351"/>
              <a:ext cx="3039995" cy="33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tx2"/>
                  </a:solidFill>
                  <a:latin typeface="+mj-lt"/>
                </a:rPr>
                <a:t>Content </a:t>
              </a:r>
              <a:r>
                <a:rPr lang="en-US" dirty="0">
                  <a:solidFill>
                    <a:schemeClr val="tx2"/>
                  </a:solidFill>
                  <a:latin typeface="+mj-lt"/>
                </a:rPr>
                <a:t>M</a:t>
              </a:r>
              <a:r>
                <a:rPr lang="id-ID" dirty="0">
                  <a:solidFill>
                    <a:schemeClr val="tx2"/>
                  </a:solidFill>
                  <a:latin typeface="+mj-lt"/>
                </a:rPr>
                <a:t>anagement /Administration back-end management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34498" y="2090350"/>
              <a:ext cx="3017771" cy="23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accent2"/>
                  </a:solidFill>
                  <a:latin typeface="+mj-lt"/>
                </a:rPr>
                <a:t>Customized features capabilities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63499" y="2082799"/>
              <a:ext cx="3280776" cy="33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+mj-lt"/>
                </a:rPr>
                <a:t>Full Online Payment Integration with MIG Payment Gateway in both Modes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8200" y="3725426"/>
            <a:ext cx="10496550" cy="1013062"/>
            <a:chOff x="847725" y="2044700"/>
            <a:chExt cx="10496550" cy="368300"/>
          </a:xfrm>
        </p:grpSpPr>
        <p:grpSp>
          <p:nvGrpSpPr>
            <p:cNvPr id="28" name="Group 27"/>
            <p:cNvGrpSpPr/>
            <p:nvPr/>
          </p:nvGrpSpPr>
          <p:grpSpPr>
            <a:xfrm>
              <a:off x="847725" y="2044700"/>
              <a:ext cx="10496550" cy="368300"/>
              <a:chOff x="847725" y="2044700"/>
              <a:chExt cx="10496550" cy="3683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847725" y="20447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847725" y="24130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4292600" y="2044700"/>
                <a:ext cx="3606800" cy="3683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7899400" y="20447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899400" y="2413000"/>
                <a:ext cx="34448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1005474" y="2090351"/>
              <a:ext cx="3039994" cy="23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This Portal is a 100% Dynamic Portal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34499" y="2090350"/>
              <a:ext cx="3017770" cy="23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+mj-lt"/>
                </a:rPr>
                <a:t>Seamless Integration with Internet Banking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63499" y="2082799"/>
              <a:ext cx="3280776" cy="23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Very Advanced Reporting and Analytics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4891" y="4996243"/>
            <a:ext cx="6956368" cy="1028282"/>
            <a:chOff x="2097294" y="2044700"/>
            <a:chExt cx="8083227" cy="373834"/>
          </a:xfrm>
        </p:grpSpPr>
        <p:grpSp>
          <p:nvGrpSpPr>
            <p:cNvPr id="21" name="Group 20"/>
            <p:cNvGrpSpPr/>
            <p:nvPr/>
          </p:nvGrpSpPr>
          <p:grpSpPr>
            <a:xfrm>
              <a:off x="2179842" y="2044700"/>
              <a:ext cx="7895744" cy="368300"/>
              <a:chOff x="2179842" y="2044700"/>
              <a:chExt cx="7895744" cy="36830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2179842" y="2044700"/>
                <a:ext cx="3444877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179842" y="2413000"/>
                <a:ext cx="3444877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630710" y="2044700"/>
                <a:ext cx="3444876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630710" y="2413000"/>
                <a:ext cx="3444876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2097294" y="2082856"/>
              <a:ext cx="3539231" cy="33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Integration with Chat bot Technology (Optional Project)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48271" y="2082856"/>
              <a:ext cx="3632250" cy="33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Full Banking solution certified PCI and Security with Pen Tests </a:t>
              </a: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4289505" y="2510803"/>
            <a:ext cx="3609895" cy="233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215519" y="3513500"/>
            <a:ext cx="368388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olded Corner 70"/>
          <p:cNvSpPr/>
          <p:nvPr/>
        </p:nvSpPr>
        <p:spPr>
          <a:xfrm>
            <a:off x="477293" y="2505717"/>
            <a:ext cx="345615" cy="345615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tx2"/>
                </a:solidFill>
                <a:ea typeface="Roboto" panose="02000000000000000000" pitchFamily="2" charset="0"/>
              </a:rPr>
              <a:t>4</a:t>
            </a:r>
            <a:endParaRPr lang="en-US" sz="1400" b="1" dirty="0">
              <a:solidFill>
                <a:schemeClr val="tx2"/>
              </a:solidFill>
              <a:ea typeface="Roboto" panose="02000000000000000000" pitchFamily="2" charset="0"/>
            </a:endParaRPr>
          </a:p>
        </p:txBody>
      </p:sp>
      <p:sp>
        <p:nvSpPr>
          <p:cNvPr id="72" name="Folded Corner 71"/>
          <p:cNvSpPr/>
          <p:nvPr/>
        </p:nvSpPr>
        <p:spPr>
          <a:xfrm>
            <a:off x="508460" y="1328152"/>
            <a:ext cx="345615" cy="345615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Roboto" panose="02000000000000000000" pitchFamily="2" charset="0"/>
              </a:rPr>
              <a:t>1</a:t>
            </a:r>
          </a:p>
        </p:txBody>
      </p:sp>
      <p:sp>
        <p:nvSpPr>
          <p:cNvPr id="73" name="Folded Corner 72"/>
          <p:cNvSpPr/>
          <p:nvPr/>
        </p:nvSpPr>
        <p:spPr>
          <a:xfrm>
            <a:off x="4289505" y="1328582"/>
            <a:ext cx="345615" cy="345615"/>
          </a:xfrm>
          <a:prstGeom prst="foldedCorner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/>
                </a:solidFill>
                <a:ea typeface="Roboto" panose="02000000000000000000" pitchFamily="2" charset="0"/>
              </a:rPr>
              <a:t>2</a:t>
            </a:r>
          </a:p>
        </p:txBody>
      </p:sp>
      <p:sp>
        <p:nvSpPr>
          <p:cNvPr id="74" name="Folded Corner 73"/>
          <p:cNvSpPr/>
          <p:nvPr/>
        </p:nvSpPr>
        <p:spPr>
          <a:xfrm>
            <a:off x="508460" y="4396979"/>
            <a:ext cx="345615" cy="345615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Roboto" panose="02000000000000000000" pitchFamily="2" charset="0"/>
              </a:rPr>
              <a:t>7</a:t>
            </a:r>
          </a:p>
        </p:txBody>
      </p:sp>
      <p:sp>
        <p:nvSpPr>
          <p:cNvPr id="75" name="Folded Corner 74"/>
          <p:cNvSpPr/>
          <p:nvPr/>
        </p:nvSpPr>
        <p:spPr>
          <a:xfrm>
            <a:off x="895135" y="6022560"/>
            <a:ext cx="469641" cy="345615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Roboto" panose="02000000000000000000" pitchFamily="2" charset="0"/>
              </a:rPr>
              <a:t>10</a:t>
            </a:r>
          </a:p>
        </p:txBody>
      </p:sp>
      <p:sp>
        <p:nvSpPr>
          <p:cNvPr id="76" name="Folded Corner 75"/>
          <p:cNvSpPr/>
          <p:nvPr/>
        </p:nvSpPr>
        <p:spPr>
          <a:xfrm>
            <a:off x="7328848" y="6021820"/>
            <a:ext cx="404676" cy="345615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Roboto" panose="02000000000000000000" pitchFamily="2" charset="0"/>
              </a:rPr>
              <a:t>11</a:t>
            </a:r>
          </a:p>
        </p:txBody>
      </p:sp>
      <p:sp>
        <p:nvSpPr>
          <p:cNvPr id="77" name="Folded Corner 76"/>
          <p:cNvSpPr/>
          <p:nvPr/>
        </p:nvSpPr>
        <p:spPr>
          <a:xfrm>
            <a:off x="11263121" y="4400371"/>
            <a:ext cx="345615" cy="345615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Roboto" panose="02000000000000000000" pitchFamily="2" charset="0"/>
              </a:rPr>
              <a:t>9</a:t>
            </a:r>
          </a:p>
        </p:txBody>
      </p:sp>
      <p:sp>
        <p:nvSpPr>
          <p:cNvPr id="78" name="Folded Corner 77"/>
          <p:cNvSpPr/>
          <p:nvPr/>
        </p:nvSpPr>
        <p:spPr>
          <a:xfrm>
            <a:off x="11324980" y="2519487"/>
            <a:ext cx="345615" cy="345615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Roboto" panose="02000000000000000000" pitchFamily="2" charset="0"/>
              </a:rPr>
              <a:t>6</a:t>
            </a:r>
          </a:p>
        </p:txBody>
      </p:sp>
      <p:sp>
        <p:nvSpPr>
          <p:cNvPr id="79" name="Folded Corner 78"/>
          <p:cNvSpPr/>
          <p:nvPr/>
        </p:nvSpPr>
        <p:spPr>
          <a:xfrm>
            <a:off x="11324979" y="1329911"/>
            <a:ext cx="345615" cy="345615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Roboto" panose="02000000000000000000" pitchFamily="2" charset="0"/>
              </a:rPr>
              <a:t>3</a:t>
            </a:r>
          </a:p>
        </p:txBody>
      </p:sp>
      <p:sp>
        <p:nvSpPr>
          <p:cNvPr id="80" name="Folded Corner 79"/>
          <p:cNvSpPr/>
          <p:nvPr/>
        </p:nvSpPr>
        <p:spPr>
          <a:xfrm>
            <a:off x="4282738" y="2516584"/>
            <a:ext cx="345615" cy="345615"/>
          </a:xfrm>
          <a:prstGeom prst="foldedCorner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Roboto" panose="02000000000000000000" pitchFamily="2" charset="0"/>
              </a:rPr>
              <a:t>5</a:t>
            </a:r>
          </a:p>
        </p:txBody>
      </p:sp>
      <p:sp>
        <p:nvSpPr>
          <p:cNvPr id="81" name="Folded Corner 80"/>
          <p:cNvSpPr/>
          <p:nvPr/>
        </p:nvSpPr>
        <p:spPr>
          <a:xfrm>
            <a:off x="4295186" y="4392873"/>
            <a:ext cx="345615" cy="345615"/>
          </a:xfrm>
          <a:prstGeom prst="foldedCorner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/>
                </a:solidFill>
                <a:ea typeface="Roboto" panose="02000000000000000000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24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a typeface="BatangChe" pitchFamily="49" charset="-127"/>
                <a:cs typeface="Arial" pitchFamily="34" charset="0"/>
              </a:rPr>
              <a:t>eBSEG CEEP: A Full Omni Channel Digital Platform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1235" y="4041191"/>
            <a:ext cx="1244700" cy="1424022"/>
          </a:xfrm>
          <a:prstGeom prst="rect">
            <a:avLst/>
          </a:prstGeom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8901562" y="2403249"/>
            <a:ext cx="1998024" cy="1697487"/>
            <a:chOff x="1297202" y="837350"/>
            <a:chExt cx="6551398" cy="5565952"/>
          </a:xfrm>
        </p:grpSpPr>
        <p:pic>
          <p:nvPicPr>
            <p:cNvPr id="19" name="Picture 4" descr="http://cdn.slashgear.com/wp-content/uploads/2012/01/hp_omni_27_all-in-one_pc_3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202" y="837350"/>
              <a:ext cx="6551398" cy="5565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1219200"/>
              <a:ext cx="4953000" cy="2761129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319" y="4041191"/>
            <a:ext cx="1315713" cy="1315713"/>
          </a:xfrm>
          <a:prstGeom prst="rect">
            <a:avLst/>
          </a:prstGeom>
        </p:spPr>
      </p:pic>
      <p:pic>
        <p:nvPicPr>
          <p:cNvPr id="22" name="Picture 8" descr="http://i.istockimg.com/file_thumbview_approve/73541899/3/stock-photo-73541899-young-woman-working-in-a-call-centre-looking-at-scre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402" y="1148184"/>
            <a:ext cx="1520787" cy="10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51841" y="1019290"/>
            <a:ext cx="5217467" cy="3859931"/>
            <a:chOff x="429513" y="1010778"/>
            <a:chExt cx="5217467" cy="3859931"/>
          </a:xfrm>
        </p:grpSpPr>
        <p:grpSp>
          <p:nvGrpSpPr>
            <p:cNvPr id="6" name="Group 5"/>
            <p:cNvGrpSpPr/>
            <p:nvPr/>
          </p:nvGrpSpPr>
          <p:grpSpPr>
            <a:xfrm>
              <a:off x="429513" y="1010778"/>
              <a:ext cx="5217467" cy="3859931"/>
              <a:chOff x="2413417" y="524783"/>
              <a:chExt cx="7456735" cy="636369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13417" y="524783"/>
                <a:ext cx="7456735" cy="636369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7000" y="792481"/>
                <a:ext cx="6949568" cy="4572000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/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6441" y="1156340"/>
              <a:ext cx="4863107" cy="27899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258862" y="3759025"/>
            <a:ext cx="4138697" cy="2929732"/>
            <a:chOff x="2258862" y="3759025"/>
            <a:chExt cx="4138697" cy="29297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8862" y="3759025"/>
              <a:ext cx="4138697" cy="2929732"/>
            </a:xfrm>
            <a:prstGeom prst="rect">
              <a:avLst/>
            </a:prstGeom>
          </p:spPr>
        </p:pic>
        <p:pic>
          <p:nvPicPr>
            <p:cNvPr id="24" name="Picture 23"/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50813" y="3954343"/>
              <a:ext cx="3372036" cy="25561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"/>
          <a:stretch/>
        </p:blipFill>
        <p:spPr bwMode="auto">
          <a:xfrm>
            <a:off x="6691055" y="3375569"/>
            <a:ext cx="1669436" cy="3334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8402" y="2522943"/>
            <a:ext cx="1525836" cy="852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233835" y="1084380"/>
            <a:ext cx="2126656" cy="2187882"/>
            <a:chOff x="6233835" y="1084380"/>
            <a:chExt cx="1539513" cy="1583835"/>
          </a:xfrm>
        </p:grpSpPr>
        <p:grpSp>
          <p:nvGrpSpPr>
            <p:cNvPr id="10" name="Group 9"/>
            <p:cNvGrpSpPr/>
            <p:nvPr/>
          </p:nvGrpSpPr>
          <p:grpSpPr>
            <a:xfrm>
              <a:off x="6233835" y="1084380"/>
              <a:ext cx="1539513" cy="1583835"/>
              <a:chOff x="6400800" y="2715181"/>
              <a:chExt cx="1676400" cy="23622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629" t="5555" r="29630" b="37037"/>
              <a:stretch/>
            </p:blipFill>
            <p:spPr>
              <a:xfrm>
                <a:off x="6400800" y="2715181"/>
                <a:ext cx="1676400" cy="23622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81800" y="3453445"/>
                <a:ext cx="877731" cy="661355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/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76355" y="1570938"/>
              <a:ext cx="813429" cy="52798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931002A5-D5EE-45F3-8E9F-4F8BB8ED52AB}"/>
              </a:ext>
            </a:extLst>
          </p:cNvPr>
          <p:cNvSpPr txBox="1">
            <a:spLocks/>
          </p:cNvSpPr>
          <p:nvPr/>
        </p:nvSpPr>
        <p:spPr>
          <a:xfrm>
            <a:off x="10569189" y="1463661"/>
            <a:ext cx="687911" cy="430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Call center</a:t>
            </a:r>
          </a:p>
          <a:p>
            <a:pPr marL="0" indent="0" algn="ctr">
              <a:buNone/>
            </a:pPr>
            <a:endParaRPr 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5A8E013E-67DA-4239-9F89-5899FD31A0B2}"/>
              </a:ext>
            </a:extLst>
          </p:cNvPr>
          <p:cNvSpPr txBox="1">
            <a:spLocks/>
          </p:cNvSpPr>
          <p:nvPr/>
        </p:nvSpPr>
        <p:spPr>
          <a:xfrm>
            <a:off x="10686081" y="2559736"/>
            <a:ext cx="687911" cy="430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Kiosk – All in One Touch Stations</a:t>
            </a:r>
          </a:p>
          <a:p>
            <a:pPr marL="0" indent="0" algn="ctr">
              <a:buNone/>
            </a:pPr>
            <a:endParaRPr 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BE5BA94-FB22-4596-A900-2BD24A011F57}"/>
              </a:ext>
            </a:extLst>
          </p:cNvPr>
          <p:cNvSpPr txBox="1">
            <a:spLocks/>
          </p:cNvSpPr>
          <p:nvPr/>
        </p:nvSpPr>
        <p:spPr>
          <a:xfrm>
            <a:off x="11334433" y="4537976"/>
            <a:ext cx="687911" cy="430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Apple Watch</a:t>
            </a:r>
          </a:p>
          <a:p>
            <a:pPr marL="0" indent="0" algn="ctr">
              <a:buNone/>
            </a:pPr>
            <a:endParaRPr 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4591CB0A-B935-49BF-8AC3-A13C1FF8CEFF}"/>
              </a:ext>
            </a:extLst>
          </p:cNvPr>
          <p:cNvSpPr txBox="1">
            <a:spLocks/>
          </p:cNvSpPr>
          <p:nvPr/>
        </p:nvSpPr>
        <p:spPr>
          <a:xfrm>
            <a:off x="8819130" y="5348029"/>
            <a:ext cx="822090" cy="2181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Facebook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34949D2A-2C45-47C5-868D-E4620DC40CC3}"/>
              </a:ext>
            </a:extLst>
          </p:cNvPr>
          <p:cNvSpPr txBox="1">
            <a:spLocks/>
          </p:cNvSpPr>
          <p:nvPr/>
        </p:nvSpPr>
        <p:spPr>
          <a:xfrm>
            <a:off x="53644" y="1652445"/>
            <a:ext cx="822090" cy="430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Web</a:t>
            </a:r>
          </a:p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Desktop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4A32F61-B656-4227-B196-8E3510CE2442}"/>
              </a:ext>
            </a:extLst>
          </p:cNvPr>
          <p:cNvSpPr txBox="1">
            <a:spLocks/>
          </p:cNvSpPr>
          <p:nvPr/>
        </p:nvSpPr>
        <p:spPr>
          <a:xfrm>
            <a:off x="1383231" y="4296911"/>
            <a:ext cx="822090" cy="430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Tablet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62462F0D-DA9B-450E-9CD9-6A426ADB82FA}"/>
              </a:ext>
            </a:extLst>
          </p:cNvPr>
          <p:cNvSpPr txBox="1">
            <a:spLocks/>
          </p:cNvSpPr>
          <p:nvPr/>
        </p:nvSpPr>
        <p:spPr>
          <a:xfrm>
            <a:off x="8209941" y="1266637"/>
            <a:ext cx="822090" cy="430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ATM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E651227E-3DB2-466A-8B39-1359B8EA7588}"/>
              </a:ext>
            </a:extLst>
          </p:cNvPr>
          <p:cNvSpPr txBox="1">
            <a:spLocks/>
          </p:cNvSpPr>
          <p:nvPr/>
        </p:nvSpPr>
        <p:spPr>
          <a:xfrm>
            <a:off x="8114469" y="3279634"/>
            <a:ext cx="822090" cy="430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Mobile</a:t>
            </a:r>
          </a:p>
        </p:txBody>
      </p:sp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74" y="4853095"/>
            <a:ext cx="1735492" cy="173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59312" y="5726892"/>
            <a:ext cx="786915" cy="782087"/>
          </a:xfrm>
          <a:prstGeom prst="rect">
            <a:avLst/>
          </a:prstGeom>
        </p:spPr>
      </p:pic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4591CB0A-B935-49BF-8AC3-A13C1FF8CEFF}"/>
              </a:ext>
            </a:extLst>
          </p:cNvPr>
          <p:cNvSpPr txBox="1">
            <a:spLocks/>
          </p:cNvSpPr>
          <p:nvPr/>
        </p:nvSpPr>
        <p:spPr>
          <a:xfrm>
            <a:off x="9943210" y="5743889"/>
            <a:ext cx="1835227" cy="772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Digital Messaging Platform</a:t>
            </a:r>
          </a:p>
          <a:p>
            <a:pPr marL="0" indent="0" algn="ctr">
              <a:buNone/>
            </a:pPr>
            <a:r>
              <a:rPr lang="en-US" sz="1000" b="1" dirty="0">
                <a:solidFill>
                  <a:schemeClr val="bg1">
                    <a:lumMod val="75000"/>
                  </a:schemeClr>
                </a:solidFill>
              </a:rPr>
              <a:t>SMS, Mobile Alerts, Messenger, WhatsApp ,  Emails, Voice , Fax … </a:t>
            </a:r>
          </a:p>
          <a:p>
            <a:pPr marL="0" indent="0" algn="ctr">
              <a:buNone/>
            </a:pPr>
            <a:endParaRPr 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92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311" y="2918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Back Office </a:t>
            </a:r>
            <a:endParaRPr lang="en-AU" dirty="0"/>
          </a:p>
        </p:txBody>
      </p:sp>
      <p:sp>
        <p:nvSpPr>
          <p:cNvPr id="40" name="TextBox 39"/>
          <p:cNvSpPr txBox="1"/>
          <p:nvPr/>
        </p:nvSpPr>
        <p:spPr>
          <a:xfrm>
            <a:off x="1615272" y="1387728"/>
            <a:ext cx="263030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id-ID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34637" y="1390487"/>
            <a:ext cx="263030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id-ID" sz="16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68491" y="-146524"/>
            <a:ext cx="91440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7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Bank Back Office Operations</a:t>
            </a:r>
          </a:p>
        </p:txBody>
      </p:sp>
      <p:graphicFrame>
        <p:nvGraphicFramePr>
          <p:cNvPr id="54" name="Diagram 53"/>
          <p:cNvGraphicFramePr/>
          <p:nvPr>
            <p:extLst/>
          </p:nvPr>
        </p:nvGraphicFramePr>
        <p:xfrm>
          <a:off x="395787" y="972010"/>
          <a:ext cx="11214588" cy="588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0" name="Oval 59"/>
          <p:cNvSpPr/>
          <p:nvPr/>
        </p:nvSpPr>
        <p:spPr>
          <a:xfrm>
            <a:off x="1155213" y="1534305"/>
            <a:ext cx="1378918" cy="137891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AU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Oval 60"/>
          <p:cNvSpPr/>
          <p:nvPr/>
        </p:nvSpPr>
        <p:spPr>
          <a:xfrm>
            <a:off x="9434891" y="1530463"/>
            <a:ext cx="1378918" cy="137891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AU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Oval 61"/>
          <p:cNvSpPr/>
          <p:nvPr/>
        </p:nvSpPr>
        <p:spPr>
          <a:xfrm>
            <a:off x="1155213" y="5000781"/>
            <a:ext cx="1378918" cy="137891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AU" sz="6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Oval 62"/>
          <p:cNvSpPr/>
          <p:nvPr/>
        </p:nvSpPr>
        <p:spPr>
          <a:xfrm>
            <a:off x="9434891" y="5000781"/>
            <a:ext cx="1378918" cy="137891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AU" sz="6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601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/>
          <p:cNvSpPr>
            <a:spLocks noGrp="1"/>
          </p:cNvSpPr>
          <p:nvPr>
            <p:ph type="subTitle" idx="1"/>
          </p:nvPr>
        </p:nvSpPr>
        <p:spPr>
          <a:xfrm>
            <a:off x="102638" y="1105108"/>
            <a:ext cx="11700586" cy="660471"/>
          </a:xfrm>
        </p:spPr>
        <p:txBody>
          <a:bodyPr/>
          <a:lstStyle/>
          <a:p>
            <a:r>
              <a:rPr lang="en-US" dirty="0"/>
              <a:t>A Pluggable Platform of component that can be defined for each product or product group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50800"/>
            <a:ext cx="12192000" cy="776288"/>
          </a:xfrm>
        </p:spPr>
        <p:txBody>
          <a:bodyPr/>
          <a:lstStyle/>
          <a:p>
            <a:r>
              <a:rPr lang="en-US" dirty="0"/>
              <a:t>How eBSEG Digital Sales Platform work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F1AEA7-C7B9-451C-BE2B-C416E920E248}"/>
              </a:ext>
            </a:extLst>
          </p:cNvPr>
          <p:cNvGrpSpPr/>
          <p:nvPr/>
        </p:nvGrpSpPr>
        <p:grpSpPr>
          <a:xfrm>
            <a:off x="929137" y="4722391"/>
            <a:ext cx="1598401" cy="1984501"/>
            <a:chOff x="929137" y="4722391"/>
            <a:chExt cx="1598401" cy="1984501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2D342601-C69B-4962-BEE0-FC28B42733FE}"/>
                </a:ext>
              </a:extLst>
            </p:cNvPr>
            <p:cNvSpPr/>
            <p:nvPr/>
          </p:nvSpPr>
          <p:spPr>
            <a:xfrm flipH="1">
              <a:off x="929138" y="4798892"/>
              <a:ext cx="1598400" cy="1908000"/>
            </a:xfrm>
            <a:prstGeom prst="roundRect">
              <a:avLst>
                <a:gd name="adj" fmla="val 608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0" name="Rounded Rectangle 8">
              <a:extLst>
                <a:ext uri="{FF2B5EF4-FFF2-40B4-BE49-F238E27FC236}">
                  <a16:creationId xmlns:a16="http://schemas.microsoft.com/office/drawing/2014/main" id="{0162CB77-D19C-44CC-B190-A57D241E7FEC}"/>
                </a:ext>
              </a:extLst>
            </p:cNvPr>
            <p:cNvSpPr/>
            <p:nvPr/>
          </p:nvSpPr>
          <p:spPr>
            <a:xfrm flipH="1">
              <a:off x="929137" y="4722391"/>
              <a:ext cx="1598400" cy="612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B53F144-E4D1-43AC-9A57-79828E8314F8}"/>
              </a:ext>
            </a:extLst>
          </p:cNvPr>
          <p:cNvGrpSpPr/>
          <p:nvPr/>
        </p:nvGrpSpPr>
        <p:grpSpPr>
          <a:xfrm>
            <a:off x="6172096" y="4722391"/>
            <a:ext cx="1598401" cy="1984501"/>
            <a:chOff x="6172096" y="4722391"/>
            <a:chExt cx="1598401" cy="1984501"/>
          </a:xfrm>
        </p:grpSpPr>
        <p:sp>
          <p:nvSpPr>
            <p:cNvPr id="31" name="Rounded Rectangle 6">
              <a:extLst>
                <a:ext uri="{FF2B5EF4-FFF2-40B4-BE49-F238E27FC236}">
                  <a16:creationId xmlns:a16="http://schemas.microsoft.com/office/drawing/2014/main" id="{33E7CD7F-7CFA-4C63-B513-2854154A9D28}"/>
                </a:ext>
              </a:extLst>
            </p:cNvPr>
            <p:cNvSpPr/>
            <p:nvPr/>
          </p:nvSpPr>
          <p:spPr>
            <a:xfrm flipH="1">
              <a:off x="6172097" y="4798892"/>
              <a:ext cx="1598400" cy="1908000"/>
            </a:xfrm>
            <a:prstGeom prst="roundRect">
              <a:avLst>
                <a:gd name="adj" fmla="val 608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Rounded Rectangle 8">
              <a:extLst>
                <a:ext uri="{FF2B5EF4-FFF2-40B4-BE49-F238E27FC236}">
                  <a16:creationId xmlns:a16="http://schemas.microsoft.com/office/drawing/2014/main" id="{6839ACC5-DE43-4645-99AB-FC88EF5A9E24}"/>
                </a:ext>
              </a:extLst>
            </p:cNvPr>
            <p:cNvSpPr/>
            <p:nvPr/>
          </p:nvSpPr>
          <p:spPr>
            <a:xfrm flipH="1">
              <a:off x="6172096" y="4722391"/>
              <a:ext cx="1598400" cy="612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8E113E-44FF-4053-BA0C-AA541D74B9C5}"/>
              </a:ext>
            </a:extLst>
          </p:cNvPr>
          <p:cNvGrpSpPr/>
          <p:nvPr/>
        </p:nvGrpSpPr>
        <p:grpSpPr>
          <a:xfrm>
            <a:off x="4424443" y="4722391"/>
            <a:ext cx="1598401" cy="1984501"/>
            <a:chOff x="4424443" y="4722391"/>
            <a:chExt cx="1598401" cy="1984501"/>
          </a:xfrm>
        </p:grpSpPr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614D8AB6-A455-4394-9E27-A1579A7BEB4A}"/>
                </a:ext>
              </a:extLst>
            </p:cNvPr>
            <p:cNvSpPr/>
            <p:nvPr/>
          </p:nvSpPr>
          <p:spPr>
            <a:xfrm flipH="1">
              <a:off x="4424444" y="4798892"/>
              <a:ext cx="1598400" cy="1908000"/>
            </a:xfrm>
            <a:prstGeom prst="roundRect">
              <a:avLst>
                <a:gd name="adj" fmla="val 608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Rounded Rectangle 8">
              <a:extLst>
                <a:ext uri="{FF2B5EF4-FFF2-40B4-BE49-F238E27FC236}">
                  <a16:creationId xmlns:a16="http://schemas.microsoft.com/office/drawing/2014/main" id="{B9987279-4BF8-4DA9-9ACF-938DC993C0A8}"/>
                </a:ext>
              </a:extLst>
            </p:cNvPr>
            <p:cNvSpPr/>
            <p:nvPr/>
          </p:nvSpPr>
          <p:spPr>
            <a:xfrm flipH="1">
              <a:off x="4424443" y="4722391"/>
              <a:ext cx="1598400" cy="612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49B70F-B14C-480A-92EC-82EF6D0D4AC1}"/>
              </a:ext>
            </a:extLst>
          </p:cNvPr>
          <p:cNvGrpSpPr/>
          <p:nvPr/>
        </p:nvGrpSpPr>
        <p:grpSpPr>
          <a:xfrm>
            <a:off x="9667401" y="4722391"/>
            <a:ext cx="1598401" cy="1984501"/>
            <a:chOff x="9667401" y="4722391"/>
            <a:chExt cx="1598401" cy="1984501"/>
          </a:xfrm>
        </p:grpSpPr>
        <p:sp>
          <p:nvSpPr>
            <p:cNvPr id="35" name="Rounded Rectangle 12">
              <a:extLst>
                <a:ext uri="{FF2B5EF4-FFF2-40B4-BE49-F238E27FC236}">
                  <a16:creationId xmlns:a16="http://schemas.microsoft.com/office/drawing/2014/main" id="{CBD10E1C-C74F-413D-B610-F9118752ABA2}"/>
                </a:ext>
              </a:extLst>
            </p:cNvPr>
            <p:cNvSpPr/>
            <p:nvPr/>
          </p:nvSpPr>
          <p:spPr>
            <a:xfrm flipH="1">
              <a:off x="9667402" y="4798892"/>
              <a:ext cx="1598400" cy="1908000"/>
            </a:xfrm>
            <a:prstGeom prst="roundRect">
              <a:avLst>
                <a:gd name="adj" fmla="val 608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Rounded Rectangle 8">
              <a:extLst>
                <a:ext uri="{FF2B5EF4-FFF2-40B4-BE49-F238E27FC236}">
                  <a16:creationId xmlns:a16="http://schemas.microsoft.com/office/drawing/2014/main" id="{547D9574-E75A-4DD2-8E6D-DE37A8216FC8}"/>
                </a:ext>
              </a:extLst>
            </p:cNvPr>
            <p:cNvSpPr/>
            <p:nvPr/>
          </p:nvSpPr>
          <p:spPr>
            <a:xfrm flipH="1">
              <a:off x="9667401" y="4722391"/>
              <a:ext cx="1598400" cy="612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A31B39F-6581-43C4-87F0-744C1C68DE74}"/>
              </a:ext>
            </a:extLst>
          </p:cNvPr>
          <p:cNvSpPr txBox="1"/>
          <p:nvPr/>
        </p:nvSpPr>
        <p:spPr>
          <a:xfrm>
            <a:off x="4565187" y="5523320"/>
            <a:ext cx="131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2"/>
                </a:solidFill>
                <a:cs typeface="Arial" pitchFamily="34" charset="0"/>
              </a:rPr>
              <a:t>Buy/Apply for Product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06E6BE-7AB9-41F1-BA52-1C133B01C3B0}"/>
              </a:ext>
            </a:extLst>
          </p:cNvPr>
          <p:cNvSpPr txBox="1"/>
          <p:nvPr/>
        </p:nvSpPr>
        <p:spPr>
          <a:xfrm>
            <a:off x="6294541" y="5512990"/>
            <a:ext cx="131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2"/>
                </a:solidFill>
                <a:cs typeface="Arial" pitchFamily="34" charset="0"/>
              </a:rPr>
              <a:t>Upload Required Documents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672F92-12D5-4365-B75A-D7B38319DD45}"/>
              </a:ext>
            </a:extLst>
          </p:cNvPr>
          <p:cNvSpPr txBox="1"/>
          <p:nvPr/>
        </p:nvSpPr>
        <p:spPr>
          <a:xfrm>
            <a:off x="1069881" y="5523320"/>
            <a:ext cx="1316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2"/>
                </a:solidFill>
                <a:cs typeface="Arial" pitchFamily="34" charset="0"/>
              </a:rPr>
              <a:t>Show Customer different products and Let him do comparison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5140E4-5983-404D-92CC-25B9806A884F}"/>
              </a:ext>
            </a:extLst>
          </p:cNvPr>
          <p:cNvSpPr txBox="1"/>
          <p:nvPr/>
        </p:nvSpPr>
        <p:spPr>
          <a:xfrm>
            <a:off x="9789845" y="5512990"/>
            <a:ext cx="1316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2"/>
                </a:solidFill>
                <a:cs typeface="Arial" pitchFamily="34" charset="0"/>
              </a:rPr>
              <a:t>Verify Deal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AA7CE0-2258-47C6-A7D9-A7F7AD3C5FC6}"/>
              </a:ext>
            </a:extLst>
          </p:cNvPr>
          <p:cNvGrpSpPr/>
          <p:nvPr/>
        </p:nvGrpSpPr>
        <p:grpSpPr>
          <a:xfrm>
            <a:off x="2676790" y="4722391"/>
            <a:ext cx="1598401" cy="1984501"/>
            <a:chOff x="2676790" y="4722391"/>
            <a:chExt cx="1598401" cy="1984501"/>
          </a:xfrm>
        </p:grpSpPr>
        <p:sp>
          <p:nvSpPr>
            <p:cNvPr id="41" name="Rounded Rectangle 33">
              <a:extLst>
                <a:ext uri="{FF2B5EF4-FFF2-40B4-BE49-F238E27FC236}">
                  <a16:creationId xmlns:a16="http://schemas.microsoft.com/office/drawing/2014/main" id="{848D6511-1809-4D81-95E4-0F53AA99F594}"/>
                </a:ext>
              </a:extLst>
            </p:cNvPr>
            <p:cNvSpPr/>
            <p:nvPr/>
          </p:nvSpPr>
          <p:spPr>
            <a:xfrm flipH="1">
              <a:off x="2676791" y="4798892"/>
              <a:ext cx="1598400" cy="1908000"/>
            </a:xfrm>
            <a:prstGeom prst="roundRect">
              <a:avLst>
                <a:gd name="adj" fmla="val 608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2" name="Rounded Rectangle 8">
              <a:extLst>
                <a:ext uri="{FF2B5EF4-FFF2-40B4-BE49-F238E27FC236}">
                  <a16:creationId xmlns:a16="http://schemas.microsoft.com/office/drawing/2014/main" id="{BB4856B8-79DC-4349-B77D-B20D55F25789}"/>
                </a:ext>
              </a:extLst>
            </p:cNvPr>
            <p:cNvSpPr/>
            <p:nvPr/>
          </p:nvSpPr>
          <p:spPr>
            <a:xfrm flipH="1">
              <a:off x="2676790" y="4722391"/>
              <a:ext cx="1598400" cy="612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9786184-5FF9-40CC-8B22-FBD4B0D865DF}"/>
              </a:ext>
            </a:extLst>
          </p:cNvPr>
          <p:cNvSpPr txBox="1"/>
          <p:nvPr/>
        </p:nvSpPr>
        <p:spPr>
          <a:xfrm>
            <a:off x="2799235" y="5512990"/>
            <a:ext cx="1316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2"/>
                </a:solidFill>
                <a:cs typeface="Arial" pitchFamily="34" charset="0"/>
              </a:rPr>
              <a:t>Study and Customize Product Variables</a:t>
            </a:r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88567C25-62EE-4D87-815F-DF15C6AC53F2}"/>
              </a:ext>
            </a:extLst>
          </p:cNvPr>
          <p:cNvSpPr/>
          <p:nvPr/>
        </p:nvSpPr>
        <p:spPr>
          <a:xfrm rot="5400000">
            <a:off x="7906350" y="2467321"/>
            <a:ext cx="1620536" cy="2686291"/>
          </a:xfrm>
          <a:custGeom>
            <a:avLst/>
            <a:gdLst/>
            <a:ahLst/>
            <a:cxnLst/>
            <a:rect l="l" t="t" r="r" b="b"/>
            <a:pathLst>
              <a:path w="1368152" h="2298537">
                <a:moveTo>
                  <a:pt x="684076" y="0"/>
                </a:moveTo>
                <a:cubicBezTo>
                  <a:pt x="803370" y="0"/>
                  <a:pt x="900076" y="96706"/>
                  <a:pt x="900076" y="216000"/>
                </a:cubicBezTo>
                <a:cubicBezTo>
                  <a:pt x="900076" y="287268"/>
                  <a:pt x="865561" y="350475"/>
                  <a:pt x="810076" y="386760"/>
                </a:cubicBezTo>
                <a:lnTo>
                  <a:pt x="810076" y="450517"/>
                </a:lnTo>
                <a:lnTo>
                  <a:pt x="1368152" y="450517"/>
                </a:lnTo>
                <a:lnTo>
                  <a:pt x="1368152" y="895744"/>
                </a:lnTo>
                <a:cubicBezTo>
                  <a:pt x="1331417" y="875468"/>
                  <a:pt x="1289090" y="864516"/>
                  <a:pt x="1244206" y="864516"/>
                </a:cubicBezTo>
                <a:cubicBezTo>
                  <a:pt x="1095089" y="864516"/>
                  <a:pt x="974206" y="985399"/>
                  <a:pt x="974206" y="1134516"/>
                </a:cubicBezTo>
                <a:cubicBezTo>
                  <a:pt x="974206" y="1283633"/>
                  <a:pt x="1095089" y="1404516"/>
                  <a:pt x="1244206" y="1404516"/>
                </a:cubicBezTo>
                <a:cubicBezTo>
                  <a:pt x="1289090" y="1404516"/>
                  <a:pt x="1331417" y="1393563"/>
                  <a:pt x="1368152" y="1373288"/>
                </a:cubicBezTo>
                <a:lnTo>
                  <a:pt x="1368152" y="1818517"/>
                </a:lnTo>
                <a:lnTo>
                  <a:pt x="810076" y="1818517"/>
                </a:lnTo>
                <a:lnTo>
                  <a:pt x="810076" y="1911777"/>
                </a:lnTo>
                <a:cubicBezTo>
                  <a:pt x="865561" y="1948062"/>
                  <a:pt x="900076" y="2011269"/>
                  <a:pt x="900076" y="2082537"/>
                </a:cubicBezTo>
                <a:cubicBezTo>
                  <a:pt x="900076" y="2201831"/>
                  <a:pt x="803370" y="2298537"/>
                  <a:pt x="684076" y="2298537"/>
                </a:cubicBezTo>
                <a:cubicBezTo>
                  <a:pt x="564782" y="2298537"/>
                  <a:pt x="468076" y="2201831"/>
                  <a:pt x="468076" y="2082537"/>
                </a:cubicBezTo>
                <a:cubicBezTo>
                  <a:pt x="468076" y="2011269"/>
                  <a:pt x="502591" y="1948062"/>
                  <a:pt x="558076" y="1911777"/>
                </a:cubicBezTo>
                <a:lnTo>
                  <a:pt x="558076" y="1818517"/>
                </a:lnTo>
                <a:lnTo>
                  <a:pt x="0" y="1818517"/>
                </a:lnTo>
                <a:lnTo>
                  <a:pt x="0" y="1368933"/>
                </a:lnTo>
                <a:cubicBezTo>
                  <a:pt x="39235" y="1391659"/>
                  <a:pt x="84862" y="1404516"/>
                  <a:pt x="133491" y="1404516"/>
                </a:cubicBezTo>
                <a:cubicBezTo>
                  <a:pt x="282608" y="1404516"/>
                  <a:pt x="403491" y="1283633"/>
                  <a:pt x="403491" y="1134516"/>
                </a:cubicBezTo>
                <a:cubicBezTo>
                  <a:pt x="403491" y="985399"/>
                  <a:pt x="282608" y="864516"/>
                  <a:pt x="133491" y="864516"/>
                </a:cubicBezTo>
                <a:cubicBezTo>
                  <a:pt x="84862" y="864516"/>
                  <a:pt x="39235" y="877372"/>
                  <a:pt x="0" y="900098"/>
                </a:cubicBezTo>
                <a:lnTo>
                  <a:pt x="0" y="450517"/>
                </a:lnTo>
                <a:lnTo>
                  <a:pt x="558076" y="450517"/>
                </a:lnTo>
                <a:lnTo>
                  <a:pt x="558076" y="386760"/>
                </a:lnTo>
                <a:cubicBezTo>
                  <a:pt x="502591" y="350475"/>
                  <a:pt x="468076" y="287268"/>
                  <a:pt x="468076" y="216000"/>
                </a:cubicBezTo>
                <a:cubicBezTo>
                  <a:pt x="468076" y="96706"/>
                  <a:pt x="564782" y="0"/>
                  <a:pt x="684076" y="0"/>
                </a:cubicBezTo>
                <a:close/>
              </a:path>
            </a:pathLst>
          </a:custGeom>
          <a:solidFill>
            <a:schemeClr val="accent2"/>
          </a:solidFill>
          <a:ln w="6350"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5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Oval 21">
            <a:extLst>
              <a:ext uri="{FF2B5EF4-FFF2-40B4-BE49-F238E27FC236}">
                <a16:creationId xmlns:a16="http://schemas.microsoft.com/office/drawing/2014/main" id="{B164B805-2905-4DFA-95F7-A77DE83C3A06}"/>
              </a:ext>
            </a:extLst>
          </p:cNvPr>
          <p:cNvSpPr/>
          <p:nvPr/>
        </p:nvSpPr>
        <p:spPr>
          <a:xfrm rot="10800000">
            <a:off x="9667402" y="2437144"/>
            <a:ext cx="1598922" cy="2183592"/>
          </a:xfrm>
          <a:custGeom>
            <a:avLst/>
            <a:gdLst>
              <a:gd name="connsiteX0" fmla="*/ 1449013 w 1449013"/>
              <a:gd name="connsiteY0" fmla="*/ 0 h 1952472"/>
              <a:gd name="connsiteX1" fmla="*/ 1449013 w 1449013"/>
              <a:gd name="connsiteY1" fmla="*/ 466741 h 1952472"/>
              <a:gd name="connsiteX2" fmla="*/ 1317741 w 1449013"/>
              <a:gd name="connsiteY2" fmla="*/ 433666 h 1952472"/>
              <a:gd name="connsiteX3" fmla="*/ 1031784 w 1449013"/>
              <a:gd name="connsiteY3" fmla="*/ 719630 h 1952472"/>
              <a:gd name="connsiteX4" fmla="*/ 1317741 w 1449013"/>
              <a:gd name="connsiteY4" fmla="*/ 1005593 h 1952472"/>
              <a:gd name="connsiteX5" fmla="*/ 1449013 w 1449013"/>
              <a:gd name="connsiteY5" fmla="*/ 972519 h 1952472"/>
              <a:gd name="connsiteX6" fmla="*/ 1449013 w 1449013"/>
              <a:gd name="connsiteY6" fmla="*/ 1444072 h 1952472"/>
              <a:gd name="connsiteX7" fmla="*/ 857954 w 1449013"/>
              <a:gd name="connsiteY7" fmla="*/ 1444072 h 1952472"/>
              <a:gd name="connsiteX8" fmla="*/ 857954 w 1449013"/>
              <a:gd name="connsiteY8" fmla="*/ 1542845 h 1952472"/>
              <a:gd name="connsiteX9" fmla="*/ 953273 w 1449013"/>
              <a:gd name="connsiteY9" fmla="*/ 1723701 h 1952472"/>
              <a:gd name="connsiteX10" fmla="*/ 724507 w 1449013"/>
              <a:gd name="connsiteY10" fmla="*/ 1952472 h 1952472"/>
              <a:gd name="connsiteX11" fmla="*/ 495741 w 1449013"/>
              <a:gd name="connsiteY11" fmla="*/ 1723701 h 1952472"/>
              <a:gd name="connsiteX12" fmla="*/ 591060 w 1449013"/>
              <a:gd name="connsiteY12" fmla="*/ 1542845 h 1952472"/>
              <a:gd name="connsiteX13" fmla="*/ 591060 w 1449013"/>
              <a:gd name="connsiteY13" fmla="*/ 1444072 h 1952472"/>
              <a:gd name="connsiteX14" fmla="*/ 0 w 1449013"/>
              <a:gd name="connsiteY14" fmla="*/ 1444072 h 1952472"/>
              <a:gd name="connsiteX15" fmla="*/ 0 w 1449013"/>
              <a:gd name="connsiteY15" fmla="*/ 967906 h 1952472"/>
              <a:gd name="connsiteX16" fmla="*/ 427338 w 1449013"/>
              <a:gd name="connsiteY16" fmla="*/ 719630 h 1952472"/>
              <a:gd name="connsiteX17" fmla="*/ 141381 w 1449013"/>
              <a:gd name="connsiteY17" fmla="*/ 433666 h 1952472"/>
              <a:gd name="connsiteX18" fmla="*/ 0 w 1449013"/>
              <a:gd name="connsiteY18" fmla="*/ 471352 h 1952472"/>
              <a:gd name="connsiteX19" fmla="*/ 0 w 1449013"/>
              <a:gd name="connsiteY19" fmla="*/ 0 h 1952472"/>
              <a:gd name="connsiteX20" fmla="*/ 1449013 w 1449013"/>
              <a:gd name="connsiteY20" fmla="*/ 0 h 1952472"/>
              <a:gd name="connsiteX0" fmla="*/ 1449013 w 1449013"/>
              <a:gd name="connsiteY0" fmla="*/ 0 h 1952472"/>
              <a:gd name="connsiteX1" fmla="*/ 1449013 w 1449013"/>
              <a:gd name="connsiteY1" fmla="*/ 466741 h 1952472"/>
              <a:gd name="connsiteX2" fmla="*/ 1317741 w 1449013"/>
              <a:gd name="connsiteY2" fmla="*/ 433666 h 1952472"/>
              <a:gd name="connsiteX3" fmla="*/ 1031784 w 1449013"/>
              <a:gd name="connsiteY3" fmla="*/ 719630 h 1952472"/>
              <a:gd name="connsiteX4" fmla="*/ 1317741 w 1449013"/>
              <a:gd name="connsiteY4" fmla="*/ 1005593 h 1952472"/>
              <a:gd name="connsiteX5" fmla="*/ 1449013 w 1449013"/>
              <a:gd name="connsiteY5" fmla="*/ 972519 h 1952472"/>
              <a:gd name="connsiteX6" fmla="*/ 1449013 w 1449013"/>
              <a:gd name="connsiteY6" fmla="*/ 1444072 h 1952472"/>
              <a:gd name="connsiteX7" fmla="*/ 857954 w 1449013"/>
              <a:gd name="connsiteY7" fmla="*/ 1444072 h 1952472"/>
              <a:gd name="connsiteX8" fmla="*/ 857954 w 1449013"/>
              <a:gd name="connsiteY8" fmla="*/ 1542845 h 1952472"/>
              <a:gd name="connsiteX9" fmla="*/ 953273 w 1449013"/>
              <a:gd name="connsiteY9" fmla="*/ 1723701 h 1952472"/>
              <a:gd name="connsiteX10" fmla="*/ 724507 w 1449013"/>
              <a:gd name="connsiteY10" fmla="*/ 1952472 h 1952472"/>
              <a:gd name="connsiteX11" fmla="*/ 495741 w 1449013"/>
              <a:gd name="connsiteY11" fmla="*/ 1723701 h 1952472"/>
              <a:gd name="connsiteX12" fmla="*/ 591060 w 1449013"/>
              <a:gd name="connsiteY12" fmla="*/ 1542845 h 1952472"/>
              <a:gd name="connsiteX13" fmla="*/ 591060 w 1449013"/>
              <a:gd name="connsiteY13" fmla="*/ 1444072 h 1952472"/>
              <a:gd name="connsiteX14" fmla="*/ 0 w 1449013"/>
              <a:gd name="connsiteY14" fmla="*/ 1444072 h 1952472"/>
              <a:gd name="connsiteX15" fmla="*/ 0 w 1449013"/>
              <a:gd name="connsiteY15" fmla="*/ 967906 h 1952472"/>
              <a:gd name="connsiteX16" fmla="*/ 141381 w 1449013"/>
              <a:gd name="connsiteY16" fmla="*/ 433666 h 1952472"/>
              <a:gd name="connsiteX17" fmla="*/ 0 w 1449013"/>
              <a:gd name="connsiteY17" fmla="*/ 471352 h 1952472"/>
              <a:gd name="connsiteX18" fmla="*/ 0 w 1449013"/>
              <a:gd name="connsiteY18" fmla="*/ 0 h 1952472"/>
              <a:gd name="connsiteX19" fmla="*/ 1449013 w 1449013"/>
              <a:gd name="connsiteY19" fmla="*/ 0 h 1952472"/>
              <a:gd name="connsiteX0" fmla="*/ 1449013 w 1449013"/>
              <a:gd name="connsiteY0" fmla="*/ 0 h 1952472"/>
              <a:gd name="connsiteX1" fmla="*/ 1449013 w 1449013"/>
              <a:gd name="connsiteY1" fmla="*/ 466741 h 1952472"/>
              <a:gd name="connsiteX2" fmla="*/ 1317741 w 1449013"/>
              <a:gd name="connsiteY2" fmla="*/ 433666 h 1952472"/>
              <a:gd name="connsiteX3" fmla="*/ 1031784 w 1449013"/>
              <a:gd name="connsiteY3" fmla="*/ 719630 h 1952472"/>
              <a:gd name="connsiteX4" fmla="*/ 1317741 w 1449013"/>
              <a:gd name="connsiteY4" fmla="*/ 1005593 h 1952472"/>
              <a:gd name="connsiteX5" fmla="*/ 1449013 w 1449013"/>
              <a:gd name="connsiteY5" fmla="*/ 972519 h 1952472"/>
              <a:gd name="connsiteX6" fmla="*/ 1449013 w 1449013"/>
              <a:gd name="connsiteY6" fmla="*/ 1444072 h 1952472"/>
              <a:gd name="connsiteX7" fmla="*/ 857954 w 1449013"/>
              <a:gd name="connsiteY7" fmla="*/ 1444072 h 1952472"/>
              <a:gd name="connsiteX8" fmla="*/ 857954 w 1449013"/>
              <a:gd name="connsiteY8" fmla="*/ 1542845 h 1952472"/>
              <a:gd name="connsiteX9" fmla="*/ 953273 w 1449013"/>
              <a:gd name="connsiteY9" fmla="*/ 1723701 h 1952472"/>
              <a:gd name="connsiteX10" fmla="*/ 724507 w 1449013"/>
              <a:gd name="connsiteY10" fmla="*/ 1952472 h 1952472"/>
              <a:gd name="connsiteX11" fmla="*/ 495741 w 1449013"/>
              <a:gd name="connsiteY11" fmla="*/ 1723701 h 1952472"/>
              <a:gd name="connsiteX12" fmla="*/ 591060 w 1449013"/>
              <a:gd name="connsiteY12" fmla="*/ 1542845 h 1952472"/>
              <a:gd name="connsiteX13" fmla="*/ 591060 w 1449013"/>
              <a:gd name="connsiteY13" fmla="*/ 1444072 h 1952472"/>
              <a:gd name="connsiteX14" fmla="*/ 0 w 1449013"/>
              <a:gd name="connsiteY14" fmla="*/ 1444072 h 1952472"/>
              <a:gd name="connsiteX15" fmla="*/ 0 w 1449013"/>
              <a:gd name="connsiteY15" fmla="*/ 967906 h 1952472"/>
              <a:gd name="connsiteX16" fmla="*/ 0 w 1449013"/>
              <a:gd name="connsiteY16" fmla="*/ 471352 h 1952472"/>
              <a:gd name="connsiteX17" fmla="*/ 0 w 1449013"/>
              <a:gd name="connsiteY17" fmla="*/ 0 h 1952472"/>
              <a:gd name="connsiteX18" fmla="*/ 1449013 w 1449013"/>
              <a:gd name="connsiteY18" fmla="*/ 0 h 1952472"/>
              <a:gd name="connsiteX0" fmla="*/ 1449013 w 1449013"/>
              <a:gd name="connsiteY0" fmla="*/ 0 h 1952472"/>
              <a:gd name="connsiteX1" fmla="*/ 1449013 w 1449013"/>
              <a:gd name="connsiteY1" fmla="*/ 466741 h 1952472"/>
              <a:gd name="connsiteX2" fmla="*/ 1317741 w 1449013"/>
              <a:gd name="connsiteY2" fmla="*/ 433666 h 1952472"/>
              <a:gd name="connsiteX3" fmla="*/ 1031784 w 1449013"/>
              <a:gd name="connsiteY3" fmla="*/ 719630 h 1952472"/>
              <a:gd name="connsiteX4" fmla="*/ 1317741 w 1449013"/>
              <a:gd name="connsiteY4" fmla="*/ 1005593 h 1952472"/>
              <a:gd name="connsiteX5" fmla="*/ 1449013 w 1449013"/>
              <a:gd name="connsiteY5" fmla="*/ 972519 h 1952472"/>
              <a:gd name="connsiteX6" fmla="*/ 1449013 w 1449013"/>
              <a:gd name="connsiteY6" fmla="*/ 1444072 h 1952472"/>
              <a:gd name="connsiteX7" fmla="*/ 857954 w 1449013"/>
              <a:gd name="connsiteY7" fmla="*/ 1444072 h 1952472"/>
              <a:gd name="connsiteX8" fmla="*/ 857954 w 1449013"/>
              <a:gd name="connsiteY8" fmla="*/ 1542845 h 1952472"/>
              <a:gd name="connsiteX9" fmla="*/ 953273 w 1449013"/>
              <a:gd name="connsiteY9" fmla="*/ 1723701 h 1952472"/>
              <a:gd name="connsiteX10" fmla="*/ 724507 w 1449013"/>
              <a:gd name="connsiteY10" fmla="*/ 1952472 h 1952472"/>
              <a:gd name="connsiteX11" fmla="*/ 495741 w 1449013"/>
              <a:gd name="connsiteY11" fmla="*/ 1723701 h 1952472"/>
              <a:gd name="connsiteX12" fmla="*/ 591060 w 1449013"/>
              <a:gd name="connsiteY12" fmla="*/ 1542845 h 1952472"/>
              <a:gd name="connsiteX13" fmla="*/ 591060 w 1449013"/>
              <a:gd name="connsiteY13" fmla="*/ 1444072 h 1952472"/>
              <a:gd name="connsiteX14" fmla="*/ 0 w 1449013"/>
              <a:gd name="connsiteY14" fmla="*/ 1444072 h 1952472"/>
              <a:gd name="connsiteX15" fmla="*/ 0 w 1449013"/>
              <a:gd name="connsiteY15" fmla="*/ 967906 h 1952472"/>
              <a:gd name="connsiteX16" fmla="*/ 0 w 1449013"/>
              <a:gd name="connsiteY16" fmla="*/ 0 h 1952472"/>
              <a:gd name="connsiteX17" fmla="*/ 1449013 w 1449013"/>
              <a:gd name="connsiteY17" fmla="*/ 0 h 1952472"/>
              <a:gd name="connsiteX0" fmla="*/ 1449013 w 1449013"/>
              <a:gd name="connsiteY0" fmla="*/ 0 h 1952472"/>
              <a:gd name="connsiteX1" fmla="*/ 1449013 w 1449013"/>
              <a:gd name="connsiteY1" fmla="*/ 466741 h 1952472"/>
              <a:gd name="connsiteX2" fmla="*/ 1317741 w 1449013"/>
              <a:gd name="connsiteY2" fmla="*/ 433666 h 1952472"/>
              <a:gd name="connsiteX3" fmla="*/ 1031784 w 1449013"/>
              <a:gd name="connsiteY3" fmla="*/ 719630 h 1952472"/>
              <a:gd name="connsiteX4" fmla="*/ 1317741 w 1449013"/>
              <a:gd name="connsiteY4" fmla="*/ 1005593 h 1952472"/>
              <a:gd name="connsiteX5" fmla="*/ 1449013 w 1449013"/>
              <a:gd name="connsiteY5" fmla="*/ 972519 h 1952472"/>
              <a:gd name="connsiteX6" fmla="*/ 1449013 w 1449013"/>
              <a:gd name="connsiteY6" fmla="*/ 1444072 h 1952472"/>
              <a:gd name="connsiteX7" fmla="*/ 857954 w 1449013"/>
              <a:gd name="connsiteY7" fmla="*/ 1444072 h 1952472"/>
              <a:gd name="connsiteX8" fmla="*/ 857954 w 1449013"/>
              <a:gd name="connsiteY8" fmla="*/ 1542845 h 1952472"/>
              <a:gd name="connsiteX9" fmla="*/ 953273 w 1449013"/>
              <a:gd name="connsiteY9" fmla="*/ 1723701 h 1952472"/>
              <a:gd name="connsiteX10" fmla="*/ 724507 w 1449013"/>
              <a:gd name="connsiteY10" fmla="*/ 1952472 h 1952472"/>
              <a:gd name="connsiteX11" fmla="*/ 495741 w 1449013"/>
              <a:gd name="connsiteY11" fmla="*/ 1723701 h 1952472"/>
              <a:gd name="connsiteX12" fmla="*/ 591060 w 1449013"/>
              <a:gd name="connsiteY12" fmla="*/ 1542845 h 1952472"/>
              <a:gd name="connsiteX13" fmla="*/ 591060 w 1449013"/>
              <a:gd name="connsiteY13" fmla="*/ 1444072 h 1952472"/>
              <a:gd name="connsiteX14" fmla="*/ 0 w 1449013"/>
              <a:gd name="connsiteY14" fmla="*/ 1444072 h 1952472"/>
              <a:gd name="connsiteX15" fmla="*/ 0 w 1449013"/>
              <a:gd name="connsiteY15" fmla="*/ 0 h 1952472"/>
              <a:gd name="connsiteX16" fmla="*/ 1449013 w 1449013"/>
              <a:gd name="connsiteY16" fmla="*/ 0 h 195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9013" h="1952472">
                <a:moveTo>
                  <a:pt x="1449013" y="0"/>
                </a:moveTo>
                <a:lnTo>
                  <a:pt x="1449013" y="466741"/>
                </a:lnTo>
                <a:cubicBezTo>
                  <a:pt x="1410107" y="445266"/>
                  <a:pt x="1365278" y="433666"/>
                  <a:pt x="1317741" y="433666"/>
                </a:cubicBezTo>
                <a:cubicBezTo>
                  <a:pt x="1159811" y="433666"/>
                  <a:pt x="1031784" y="561696"/>
                  <a:pt x="1031784" y="719630"/>
                </a:cubicBezTo>
                <a:cubicBezTo>
                  <a:pt x="1031784" y="877563"/>
                  <a:pt x="1159811" y="1005593"/>
                  <a:pt x="1317741" y="1005593"/>
                </a:cubicBezTo>
                <a:cubicBezTo>
                  <a:pt x="1365278" y="1005593"/>
                  <a:pt x="1410107" y="993993"/>
                  <a:pt x="1449013" y="972519"/>
                </a:cubicBezTo>
                <a:lnTo>
                  <a:pt x="1449013" y="1444072"/>
                </a:lnTo>
                <a:lnTo>
                  <a:pt x="857954" y="1444072"/>
                </a:lnTo>
                <a:lnTo>
                  <a:pt x="857954" y="1542845"/>
                </a:lnTo>
                <a:cubicBezTo>
                  <a:pt x="916718" y="1581276"/>
                  <a:pt x="953273" y="1648220"/>
                  <a:pt x="953273" y="1723701"/>
                </a:cubicBezTo>
                <a:cubicBezTo>
                  <a:pt x="953273" y="1850048"/>
                  <a:pt x="850851" y="1952472"/>
                  <a:pt x="724507" y="1952472"/>
                </a:cubicBezTo>
                <a:cubicBezTo>
                  <a:pt x="598162" y="1952472"/>
                  <a:pt x="495741" y="1850048"/>
                  <a:pt x="495741" y="1723701"/>
                </a:cubicBezTo>
                <a:cubicBezTo>
                  <a:pt x="495741" y="1648220"/>
                  <a:pt x="532295" y="1581276"/>
                  <a:pt x="591060" y="1542845"/>
                </a:cubicBezTo>
                <a:lnTo>
                  <a:pt x="591060" y="1444072"/>
                </a:lnTo>
                <a:lnTo>
                  <a:pt x="0" y="1444072"/>
                </a:lnTo>
                <a:lnTo>
                  <a:pt x="0" y="0"/>
                </a:lnTo>
                <a:lnTo>
                  <a:pt x="1449013" y="0"/>
                </a:lnTo>
                <a:close/>
              </a:path>
            </a:pathLst>
          </a:custGeom>
          <a:solidFill>
            <a:schemeClr val="accent1"/>
          </a:solidFill>
          <a:ln w="6350"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5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Oval 21">
            <a:extLst>
              <a:ext uri="{FF2B5EF4-FFF2-40B4-BE49-F238E27FC236}">
                <a16:creationId xmlns:a16="http://schemas.microsoft.com/office/drawing/2014/main" id="{A1112AF3-5E40-4082-B416-C650A8747A3A}"/>
              </a:ext>
            </a:extLst>
          </p:cNvPr>
          <p:cNvSpPr/>
          <p:nvPr/>
        </p:nvSpPr>
        <p:spPr>
          <a:xfrm rot="5400000">
            <a:off x="4420947" y="2456549"/>
            <a:ext cx="1620536" cy="2686291"/>
          </a:xfrm>
          <a:custGeom>
            <a:avLst/>
            <a:gdLst/>
            <a:ahLst/>
            <a:cxnLst/>
            <a:rect l="l" t="t" r="r" b="b"/>
            <a:pathLst>
              <a:path w="1368152" h="2298537">
                <a:moveTo>
                  <a:pt x="684076" y="0"/>
                </a:moveTo>
                <a:cubicBezTo>
                  <a:pt x="803370" y="0"/>
                  <a:pt x="900076" y="96706"/>
                  <a:pt x="900076" y="216000"/>
                </a:cubicBezTo>
                <a:cubicBezTo>
                  <a:pt x="900076" y="287268"/>
                  <a:pt x="865561" y="350475"/>
                  <a:pt x="810076" y="386760"/>
                </a:cubicBezTo>
                <a:lnTo>
                  <a:pt x="810076" y="450517"/>
                </a:lnTo>
                <a:lnTo>
                  <a:pt x="1368152" y="450517"/>
                </a:lnTo>
                <a:lnTo>
                  <a:pt x="1368152" y="895744"/>
                </a:lnTo>
                <a:cubicBezTo>
                  <a:pt x="1331417" y="875468"/>
                  <a:pt x="1289090" y="864516"/>
                  <a:pt x="1244206" y="864516"/>
                </a:cubicBezTo>
                <a:cubicBezTo>
                  <a:pt x="1095089" y="864516"/>
                  <a:pt x="974206" y="985399"/>
                  <a:pt x="974206" y="1134516"/>
                </a:cubicBezTo>
                <a:cubicBezTo>
                  <a:pt x="974206" y="1283633"/>
                  <a:pt x="1095089" y="1404516"/>
                  <a:pt x="1244206" y="1404516"/>
                </a:cubicBezTo>
                <a:cubicBezTo>
                  <a:pt x="1289090" y="1404516"/>
                  <a:pt x="1331417" y="1393563"/>
                  <a:pt x="1368152" y="1373288"/>
                </a:cubicBezTo>
                <a:lnTo>
                  <a:pt x="1368152" y="1818517"/>
                </a:lnTo>
                <a:lnTo>
                  <a:pt x="810076" y="1818517"/>
                </a:lnTo>
                <a:lnTo>
                  <a:pt x="810076" y="1911777"/>
                </a:lnTo>
                <a:cubicBezTo>
                  <a:pt x="865561" y="1948062"/>
                  <a:pt x="900076" y="2011269"/>
                  <a:pt x="900076" y="2082537"/>
                </a:cubicBezTo>
                <a:cubicBezTo>
                  <a:pt x="900076" y="2201831"/>
                  <a:pt x="803370" y="2298537"/>
                  <a:pt x="684076" y="2298537"/>
                </a:cubicBezTo>
                <a:cubicBezTo>
                  <a:pt x="564782" y="2298537"/>
                  <a:pt x="468076" y="2201831"/>
                  <a:pt x="468076" y="2082537"/>
                </a:cubicBezTo>
                <a:cubicBezTo>
                  <a:pt x="468076" y="2011269"/>
                  <a:pt x="502591" y="1948062"/>
                  <a:pt x="558076" y="1911777"/>
                </a:cubicBezTo>
                <a:lnTo>
                  <a:pt x="558076" y="1818517"/>
                </a:lnTo>
                <a:lnTo>
                  <a:pt x="0" y="1818517"/>
                </a:lnTo>
                <a:lnTo>
                  <a:pt x="0" y="1368933"/>
                </a:lnTo>
                <a:cubicBezTo>
                  <a:pt x="39235" y="1391659"/>
                  <a:pt x="84862" y="1404516"/>
                  <a:pt x="133491" y="1404516"/>
                </a:cubicBezTo>
                <a:cubicBezTo>
                  <a:pt x="282608" y="1404516"/>
                  <a:pt x="403491" y="1283633"/>
                  <a:pt x="403491" y="1134516"/>
                </a:cubicBezTo>
                <a:cubicBezTo>
                  <a:pt x="403491" y="985399"/>
                  <a:pt x="282608" y="864516"/>
                  <a:pt x="133491" y="864516"/>
                </a:cubicBezTo>
                <a:cubicBezTo>
                  <a:pt x="84862" y="864516"/>
                  <a:pt x="39235" y="877372"/>
                  <a:pt x="0" y="900098"/>
                </a:cubicBezTo>
                <a:lnTo>
                  <a:pt x="0" y="450517"/>
                </a:lnTo>
                <a:lnTo>
                  <a:pt x="558076" y="450517"/>
                </a:lnTo>
                <a:lnTo>
                  <a:pt x="558076" y="386760"/>
                </a:lnTo>
                <a:cubicBezTo>
                  <a:pt x="502591" y="350475"/>
                  <a:pt x="468076" y="287268"/>
                  <a:pt x="468076" y="216000"/>
                </a:cubicBezTo>
                <a:cubicBezTo>
                  <a:pt x="468076" y="96706"/>
                  <a:pt x="564782" y="0"/>
                  <a:pt x="684076" y="0"/>
                </a:cubicBezTo>
                <a:close/>
              </a:path>
            </a:pathLst>
          </a:custGeom>
          <a:solidFill>
            <a:schemeClr val="accent2"/>
          </a:solidFill>
          <a:ln w="6350"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5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4DDFDDD0-C8C8-4E89-86E8-ED4DB9C1982F}"/>
              </a:ext>
            </a:extLst>
          </p:cNvPr>
          <p:cNvSpPr/>
          <p:nvPr/>
        </p:nvSpPr>
        <p:spPr>
          <a:xfrm rot="16200000">
            <a:off x="1200651" y="2722462"/>
            <a:ext cx="1620536" cy="2154466"/>
          </a:xfrm>
          <a:custGeom>
            <a:avLst/>
            <a:gdLst/>
            <a:ahLst/>
            <a:cxnLst/>
            <a:rect l="l" t="t" r="r" b="b"/>
            <a:pathLst>
              <a:path w="1449013" h="1952472">
                <a:moveTo>
                  <a:pt x="1449013" y="0"/>
                </a:moveTo>
                <a:lnTo>
                  <a:pt x="1449013" y="466741"/>
                </a:lnTo>
                <a:cubicBezTo>
                  <a:pt x="1410107" y="445266"/>
                  <a:pt x="1365278" y="433666"/>
                  <a:pt x="1317741" y="433666"/>
                </a:cubicBezTo>
                <a:cubicBezTo>
                  <a:pt x="1159811" y="433666"/>
                  <a:pt x="1031784" y="561696"/>
                  <a:pt x="1031784" y="719630"/>
                </a:cubicBezTo>
                <a:cubicBezTo>
                  <a:pt x="1031784" y="877563"/>
                  <a:pt x="1159811" y="1005593"/>
                  <a:pt x="1317741" y="1005593"/>
                </a:cubicBezTo>
                <a:cubicBezTo>
                  <a:pt x="1365278" y="1005593"/>
                  <a:pt x="1410107" y="993993"/>
                  <a:pt x="1449013" y="972519"/>
                </a:cubicBezTo>
                <a:lnTo>
                  <a:pt x="1449013" y="1444072"/>
                </a:lnTo>
                <a:lnTo>
                  <a:pt x="857954" y="1444072"/>
                </a:lnTo>
                <a:lnTo>
                  <a:pt x="857954" y="1542845"/>
                </a:lnTo>
                <a:cubicBezTo>
                  <a:pt x="916718" y="1581276"/>
                  <a:pt x="953273" y="1648220"/>
                  <a:pt x="953273" y="1723701"/>
                </a:cubicBezTo>
                <a:cubicBezTo>
                  <a:pt x="953273" y="1850048"/>
                  <a:pt x="850851" y="1952472"/>
                  <a:pt x="724507" y="1952472"/>
                </a:cubicBezTo>
                <a:cubicBezTo>
                  <a:pt x="598162" y="1952472"/>
                  <a:pt x="495741" y="1850048"/>
                  <a:pt x="495741" y="1723701"/>
                </a:cubicBezTo>
                <a:cubicBezTo>
                  <a:pt x="495741" y="1648220"/>
                  <a:pt x="532295" y="1581276"/>
                  <a:pt x="591060" y="1542845"/>
                </a:cubicBezTo>
                <a:lnTo>
                  <a:pt x="591060" y="1444072"/>
                </a:lnTo>
                <a:lnTo>
                  <a:pt x="0" y="1444072"/>
                </a:lnTo>
                <a:lnTo>
                  <a:pt x="0" y="967906"/>
                </a:lnTo>
                <a:cubicBezTo>
                  <a:pt x="41554" y="991976"/>
                  <a:pt x="89878" y="1005593"/>
                  <a:pt x="141381" y="1005593"/>
                </a:cubicBezTo>
                <a:cubicBezTo>
                  <a:pt x="299311" y="1005593"/>
                  <a:pt x="427338" y="877563"/>
                  <a:pt x="427338" y="719630"/>
                </a:cubicBezTo>
                <a:cubicBezTo>
                  <a:pt x="427338" y="561696"/>
                  <a:pt x="299311" y="433666"/>
                  <a:pt x="141381" y="433666"/>
                </a:cubicBezTo>
                <a:cubicBezTo>
                  <a:pt x="89878" y="433666"/>
                  <a:pt x="41554" y="447283"/>
                  <a:pt x="0" y="47135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6350"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5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749939-0840-4A7D-8B57-C8CE73BF52A3}"/>
              </a:ext>
            </a:extLst>
          </p:cNvPr>
          <p:cNvSpPr txBox="1"/>
          <p:nvPr/>
        </p:nvSpPr>
        <p:spPr>
          <a:xfrm>
            <a:off x="982858" y="3621117"/>
            <a:ext cx="15053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Product Catalog</a:t>
            </a:r>
            <a:endParaRPr lang="ko-KR" altLang="en-US" sz="1600" b="1" dirty="0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819531-2FBD-4B94-BF68-E38A644811C4}"/>
              </a:ext>
            </a:extLst>
          </p:cNvPr>
          <p:cNvGrpSpPr/>
          <p:nvPr/>
        </p:nvGrpSpPr>
        <p:grpSpPr>
          <a:xfrm>
            <a:off x="2684671" y="2420546"/>
            <a:ext cx="1598922" cy="2183592"/>
            <a:chOff x="2638685" y="1708701"/>
            <a:chExt cx="1598922" cy="2183592"/>
          </a:xfrm>
        </p:grpSpPr>
        <p:sp>
          <p:nvSpPr>
            <p:cNvPr id="49" name="Oval 21">
              <a:extLst>
                <a:ext uri="{FF2B5EF4-FFF2-40B4-BE49-F238E27FC236}">
                  <a16:creationId xmlns:a16="http://schemas.microsoft.com/office/drawing/2014/main" id="{864A1FC6-1604-4F09-A0E0-185DC3B1E847}"/>
                </a:ext>
              </a:extLst>
            </p:cNvPr>
            <p:cNvSpPr/>
            <p:nvPr/>
          </p:nvSpPr>
          <p:spPr>
            <a:xfrm rot="10800000">
              <a:off x="2638685" y="1708701"/>
              <a:ext cx="1598922" cy="2183592"/>
            </a:xfrm>
            <a:custGeom>
              <a:avLst/>
              <a:gdLst/>
              <a:ahLst/>
              <a:cxnLst/>
              <a:rect l="l" t="t" r="r" b="b"/>
              <a:pathLst>
                <a:path w="1449013" h="1952472">
                  <a:moveTo>
                    <a:pt x="1449013" y="0"/>
                  </a:moveTo>
                  <a:lnTo>
                    <a:pt x="1449013" y="466741"/>
                  </a:lnTo>
                  <a:cubicBezTo>
                    <a:pt x="1410107" y="445266"/>
                    <a:pt x="1365278" y="433666"/>
                    <a:pt x="1317741" y="433666"/>
                  </a:cubicBezTo>
                  <a:cubicBezTo>
                    <a:pt x="1159811" y="433666"/>
                    <a:pt x="1031784" y="561696"/>
                    <a:pt x="1031784" y="719630"/>
                  </a:cubicBezTo>
                  <a:cubicBezTo>
                    <a:pt x="1031784" y="877563"/>
                    <a:pt x="1159811" y="1005593"/>
                    <a:pt x="1317741" y="1005593"/>
                  </a:cubicBezTo>
                  <a:cubicBezTo>
                    <a:pt x="1365278" y="1005593"/>
                    <a:pt x="1410107" y="993993"/>
                    <a:pt x="1449013" y="972519"/>
                  </a:cubicBezTo>
                  <a:lnTo>
                    <a:pt x="1449013" y="1444072"/>
                  </a:lnTo>
                  <a:lnTo>
                    <a:pt x="857954" y="1444072"/>
                  </a:lnTo>
                  <a:lnTo>
                    <a:pt x="857954" y="1542845"/>
                  </a:lnTo>
                  <a:cubicBezTo>
                    <a:pt x="916718" y="1581276"/>
                    <a:pt x="953273" y="1648220"/>
                    <a:pt x="953273" y="1723701"/>
                  </a:cubicBezTo>
                  <a:cubicBezTo>
                    <a:pt x="953273" y="1850048"/>
                    <a:pt x="850851" y="1952472"/>
                    <a:pt x="724507" y="1952472"/>
                  </a:cubicBezTo>
                  <a:cubicBezTo>
                    <a:pt x="598162" y="1952472"/>
                    <a:pt x="495741" y="1850048"/>
                    <a:pt x="495741" y="1723701"/>
                  </a:cubicBezTo>
                  <a:cubicBezTo>
                    <a:pt x="495741" y="1648220"/>
                    <a:pt x="532295" y="1581276"/>
                    <a:pt x="591060" y="1542845"/>
                  </a:cubicBezTo>
                  <a:lnTo>
                    <a:pt x="591060" y="1444072"/>
                  </a:lnTo>
                  <a:lnTo>
                    <a:pt x="0" y="1444072"/>
                  </a:lnTo>
                  <a:lnTo>
                    <a:pt x="0" y="967906"/>
                  </a:lnTo>
                  <a:cubicBezTo>
                    <a:pt x="41554" y="991976"/>
                    <a:pt x="89878" y="1005593"/>
                    <a:pt x="141381" y="1005593"/>
                  </a:cubicBezTo>
                  <a:cubicBezTo>
                    <a:pt x="299311" y="1005593"/>
                    <a:pt x="427338" y="877563"/>
                    <a:pt x="427338" y="719630"/>
                  </a:cubicBezTo>
                  <a:cubicBezTo>
                    <a:pt x="427338" y="561696"/>
                    <a:pt x="299311" y="433666"/>
                    <a:pt x="141381" y="433666"/>
                  </a:cubicBezTo>
                  <a:cubicBezTo>
                    <a:pt x="89878" y="433666"/>
                    <a:pt x="41554" y="447283"/>
                    <a:pt x="0" y="4713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63C309B-928B-4800-AC23-497DF8195812}"/>
                </a:ext>
              </a:extLst>
            </p:cNvPr>
            <p:cNvSpPr txBox="1"/>
            <p:nvPr/>
          </p:nvSpPr>
          <p:spPr>
            <a:xfrm>
              <a:off x="2705025" y="3451840"/>
              <a:ext cx="150532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cs typeface="Arial" pitchFamily="34" charset="0"/>
                </a:rPr>
                <a:t>Calculators</a:t>
              </a:r>
              <a:endParaRPr lang="ko-KR" altLang="en-US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099E777-A26B-444B-98A4-0169047A73CA}"/>
              </a:ext>
            </a:extLst>
          </p:cNvPr>
          <p:cNvSpPr txBox="1"/>
          <p:nvPr/>
        </p:nvSpPr>
        <p:spPr>
          <a:xfrm>
            <a:off x="4484252" y="3621117"/>
            <a:ext cx="1505329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e-Forms</a:t>
            </a:r>
            <a:endParaRPr lang="ko-KR" altLang="en-US" sz="16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1CC951-71E7-46AB-B9C3-55662CB41669}"/>
              </a:ext>
            </a:extLst>
          </p:cNvPr>
          <p:cNvSpPr txBox="1"/>
          <p:nvPr/>
        </p:nvSpPr>
        <p:spPr>
          <a:xfrm>
            <a:off x="7961267" y="3610346"/>
            <a:ext cx="15053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Pay / Transfer</a:t>
            </a:r>
            <a:endParaRPr lang="ko-KR" altLang="en-US" sz="1600" b="1" dirty="0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3A44E2-B80C-4221-8D6B-971DB708ACE7}"/>
              </a:ext>
            </a:extLst>
          </p:cNvPr>
          <p:cNvGrpSpPr/>
          <p:nvPr/>
        </p:nvGrpSpPr>
        <p:grpSpPr>
          <a:xfrm>
            <a:off x="6186066" y="2420600"/>
            <a:ext cx="1598922" cy="2183538"/>
            <a:chOff x="6186066" y="2420600"/>
            <a:chExt cx="1598922" cy="2183538"/>
          </a:xfrm>
        </p:grpSpPr>
        <p:sp>
          <p:nvSpPr>
            <p:cNvPr id="50" name="Oval 21">
              <a:extLst>
                <a:ext uri="{FF2B5EF4-FFF2-40B4-BE49-F238E27FC236}">
                  <a16:creationId xmlns:a16="http://schemas.microsoft.com/office/drawing/2014/main" id="{B473858D-1823-4DE7-9F10-3B8663324039}"/>
                </a:ext>
              </a:extLst>
            </p:cNvPr>
            <p:cNvSpPr/>
            <p:nvPr/>
          </p:nvSpPr>
          <p:spPr>
            <a:xfrm rot="10800000">
              <a:off x="6186066" y="2420600"/>
              <a:ext cx="1598922" cy="2183538"/>
            </a:xfrm>
            <a:custGeom>
              <a:avLst/>
              <a:gdLst/>
              <a:ahLst/>
              <a:cxnLst/>
              <a:rect l="l" t="t" r="r" b="b"/>
              <a:pathLst>
                <a:path w="1449013" h="1952424">
                  <a:moveTo>
                    <a:pt x="0" y="1444024"/>
                  </a:moveTo>
                  <a:lnTo>
                    <a:pt x="0" y="967858"/>
                  </a:lnTo>
                  <a:cubicBezTo>
                    <a:pt x="41554" y="991928"/>
                    <a:pt x="89878" y="1005545"/>
                    <a:pt x="141381" y="1005545"/>
                  </a:cubicBezTo>
                  <a:cubicBezTo>
                    <a:pt x="299311" y="1005545"/>
                    <a:pt x="427338" y="877515"/>
                    <a:pt x="427338" y="719582"/>
                  </a:cubicBezTo>
                  <a:cubicBezTo>
                    <a:pt x="427338" y="561649"/>
                    <a:pt x="299311" y="433619"/>
                    <a:pt x="141381" y="433619"/>
                  </a:cubicBezTo>
                  <a:cubicBezTo>
                    <a:pt x="89878" y="433619"/>
                    <a:pt x="41554" y="447235"/>
                    <a:pt x="0" y="471304"/>
                  </a:cubicBezTo>
                  <a:lnTo>
                    <a:pt x="0" y="0"/>
                  </a:lnTo>
                  <a:lnTo>
                    <a:pt x="1449013" y="0"/>
                  </a:lnTo>
                  <a:lnTo>
                    <a:pt x="1449013" y="466693"/>
                  </a:lnTo>
                  <a:cubicBezTo>
                    <a:pt x="1410107" y="445218"/>
                    <a:pt x="1365278" y="433619"/>
                    <a:pt x="1317742" y="433619"/>
                  </a:cubicBezTo>
                  <a:cubicBezTo>
                    <a:pt x="1159811" y="433619"/>
                    <a:pt x="1031784" y="561649"/>
                    <a:pt x="1031784" y="719582"/>
                  </a:cubicBezTo>
                  <a:cubicBezTo>
                    <a:pt x="1031784" y="877515"/>
                    <a:pt x="1159811" y="1005545"/>
                    <a:pt x="1317742" y="1005545"/>
                  </a:cubicBezTo>
                  <a:cubicBezTo>
                    <a:pt x="1365278" y="1005545"/>
                    <a:pt x="1410107" y="993945"/>
                    <a:pt x="1449013" y="972471"/>
                  </a:cubicBezTo>
                  <a:lnTo>
                    <a:pt x="1449013" y="1444024"/>
                  </a:lnTo>
                  <a:lnTo>
                    <a:pt x="857954" y="1444024"/>
                  </a:lnTo>
                  <a:lnTo>
                    <a:pt x="857954" y="1542797"/>
                  </a:lnTo>
                  <a:cubicBezTo>
                    <a:pt x="916718" y="1581228"/>
                    <a:pt x="953273" y="1648172"/>
                    <a:pt x="953273" y="1723653"/>
                  </a:cubicBezTo>
                  <a:cubicBezTo>
                    <a:pt x="953273" y="1850000"/>
                    <a:pt x="850851" y="1952424"/>
                    <a:pt x="724507" y="1952424"/>
                  </a:cubicBezTo>
                  <a:cubicBezTo>
                    <a:pt x="598162" y="1952424"/>
                    <a:pt x="495741" y="1850000"/>
                    <a:pt x="495741" y="1723653"/>
                  </a:cubicBezTo>
                  <a:cubicBezTo>
                    <a:pt x="495741" y="1648172"/>
                    <a:pt x="532295" y="1581228"/>
                    <a:pt x="591060" y="1542797"/>
                  </a:cubicBezTo>
                  <a:lnTo>
                    <a:pt x="591060" y="1444024"/>
                  </a:lnTo>
                  <a:close/>
                </a:path>
              </a:pathLst>
            </a:custGeom>
            <a:solidFill>
              <a:schemeClr val="accent3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F6D6FE1-088B-4A6A-860C-C5569A98ED33}"/>
                </a:ext>
              </a:extLst>
            </p:cNvPr>
            <p:cNvSpPr txBox="1"/>
            <p:nvPr/>
          </p:nvSpPr>
          <p:spPr>
            <a:xfrm>
              <a:off x="6232862" y="4194167"/>
              <a:ext cx="150532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cs typeface="Arial" pitchFamily="34" charset="0"/>
                </a:rPr>
                <a:t>Upload Docs</a:t>
              </a:r>
              <a:endParaRPr lang="ko-KR" altLang="en-US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D7E775A-4784-430D-BDA4-4FFFA3EE2695}"/>
              </a:ext>
            </a:extLst>
          </p:cNvPr>
          <p:cNvSpPr txBox="1"/>
          <p:nvPr/>
        </p:nvSpPr>
        <p:spPr>
          <a:xfrm>
            <a:off x="9713936" y="4086787"/>
            <a:ext cx="15053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Verify / Close Deal</a:t>
            </a:r>
            <a:endParaRPr lang="ko-KR" altLang="en-US" sz="1600" b="1" dirty="0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9EC8A3-515C-4B6B-BE4D-60B3649A8E16}"/>
              </a:ext>
            </a:extLst>
          </p:cNvPr>
          <p:cNvGrpSpPr/>
          <p:nvPr/>
        </p:nvGrpSpPr>
        <p:grpSpPr>
          <a:xfrm>
            <a:off x="7919749" y="4722391"/>
            <a:ext cx="1598401" cy="1984501"/>
            <a:chOff x="7919749" y="4722391"/>
            <a:chExt cx="1598401" cy="1984501"/>
          </a:xfrm>
        </p:grpSpPr>
        <p:sp>
          <p:nvSpPr>
            <p:cNvPr id="59" name="Rounded Rectangle 12">
              <a:extLst>
                <a:ext uri="{FF2B5EF4-FFF2-40B4-BE49-F238E27FC236}">
                  <a16:creationId xmlns:a16="http://schemas.microsoft.com/office/drawing/2014/main" id="{615D956D-CAAB-4C8E-A644-7C7BB5E7DBC4}"/>
                </a:ext>
              </a:extLst>
            </p:cNvPr>
            <p:cNvSpPr/>
            <p:nvPr/>
          </p:nvSpPr>
          <p:spPr>
            <a:xfrm flipH="1">
              <a:off x="7919750" y="4798892"/>
              <a:ext cx="1598400" cy="1908000"/>
            </a:xfrm>
            <a:prstGeom prst="roundRect">
              <a:avLst>
                <a:gd name="adj" fmla="val 608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0" name="Rounded Rectangle 8">
              <a:extLst>
                <a:ext uri="{FF2B5EF4-FFF2-40B4-BE49-F238E27FC236}">
                  <a16:creationId xmlns:a16="http://schemas.microsoft.com/office/drawing/2014/main" id="{0C4F4353-47A1-4585-B8A5-8156B1F133B2}"/>
                </a:ext>
              </a:extLst>
            </p:cNvPr>
            <p:cNvSpPr/>
            <p:nvPr/>
          </p:nvSpPr>
          <p:spPr>
            <a:xfrm flipH="1">
              <a:off x="7919749" y="4722391"/>
              <a:ext cx="1598400" cy="612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AD3428E-0953-4F29-978C-CAEB1EC12D04}"/>
              </a:ext>
            </a:extLst>
          </p:cNvPr>
          <p:cNvSpPr txBox="1"/>
          <p:nvPr/>
        </p:nvSpPr>
        <p:spPr>
          <a:xfrm>
            <a:off x="8042194" y="5512990"/>
            <a:ext cx="131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2"/>
                </a:solidFill>
                <a:cs typeface="Arial" pitchFamily="34" charset="0"/>
              </a:rPr>
              <a:t>Allow Customer to Pay/Transfer</a:t>
            </a:r>
          </a:p>
        </p:txBody>
      </p:sp>
      <p:sp>
        <p:nvSpPr>
          <p:cNvPr id="62" name="Rounded Rectangle 32">
            <a:extLst>
              <a:ext uri="{FF2B5EF4-FFF2-40B4-BE49-F238E27FC236}">
                <a16:creationId xmlns:a16="http://schemas.microsoft.com/office/drawing/2014/main" id="{F66D2E9B-C7D5-4F3B-BE58-F7673360AA96}"/>
              </a:ext>
            </a:extLst>
          </p:cNvPr>
          <p:cNvSpPr/>
          <p:nvPr/>
        </p:nvSpPr>
        <p:spPr>
          <a:xfrm>
            <a:off x="3296372" y="4874994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A9B22047-3C92-4683-BEF8-C3A0A3C88A49}"/>
              </a:ext>
            </a:extLst>
          </p:cNvPr>
          <p:cNvSpPr/>
          <p:nvPr/>
        </p:nvSpPr>
        <p:spPr>
          <a:xfrm flipH="1">
            <a:off x="10270759" y="4865650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id="{55D08B11-8D8B-451E-8FDD-67D7FC8F6481}"/>
              </a:ext>
            </a:extLst>
          </p:cNvPr>
          <p:cNvSpPr/>
          <p:nvPr/>
        </p:nvSpPr>
        <p:spPr>
          <a:xfrm>
            <a:off x="1533652" y="4865650"/>
            <a:ext cx="389370" cy="32548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" name="Graphic 2" descr="Document">
            <a:extLst>
              <a:ext uri="{FF2B5EF4-FFF2-40B4-BE49-F238E27FC236}">
                <a16:creationId xmlns:a16="http://schemas.microsoft.com/office/drawing/2014/main" id="{D766EDD1-9AF9-4931-A278-66D420154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0763" y="4865650"/>
            <a:ext cx="365760" cy="365760"/>
          </a:xfrm>
          <a:prstGeom prst="rect">
            <a:avLst/>
          </a:prstGeom>
        </p:spPr>
      </p:pic>
      <p:pic>
        <p:nvPicPr>
          <p:cNvPr id="6" name="Graphic 5" descr="Checklist">
            <a:extLst>
              <a:ext uri="{FF2B5EF4-FFF2-40B4-BE49-F238E27FC236}">
                <a16:creationId xmlns:a16="http://schemas.microsoft.com/office/drawing/2014/main" id="{37F6F0A7-6CB5-486F-BFFD-4C00305F0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2646" y="4825372"/>
            <a:ext cx="365760" cy="365760"/>
          </a:xfrm>
          <a:prstGeom prst="rect">
            <a:avLst/>
          </a:prstGeom>
        </p:spPr>
      </p:pic>
      <p:pic>
        <p:nvPicPr>
          <p:cNvPr id="14" name="Graphic 13" descr="Credit card">
            <a:extLst>
              <a:ext uri="{FF2B5EF4-FFF2-40B4-BE49-F238E27FC236}">
                <a16:creationId xmlns:a16="http://schemas.microsoft.com/office/drawing/2014/main" id="{42CCBA1C-1A50-4F64-B898-5133B2A39E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1051" y="4798892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08131C3-2A6A-49B6-ADE4-8DA1408B789E}"/>
              </a:ext>
            </a:extLst>
          </p:cNvPr>
          <p:cNvSpPr txBox="1">
            <a:spLocks/>
          </p:cNvSpPr>
          <p:nvPr/>
        </p:nvSpPr>
        <p:spPr>
          <a:xfrm>
            <a:off x="126610" y="-181441"/>
            <a:ext cx="10801350" cy="91905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prstClr val="white"/>
                </a:solidFill>
                <a:latin typeface="Calibri"/>
              </a:rPr>
              <a:t>Product Catalog –  Products Short Info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890331-3825-4EB9-BF90-08722B0E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085"/>
            <a:ext cx="12192000" cy="56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9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08131C3-2A6A-49B6-ADE4-8DA1408B789E}"/>
              </a:ext>
            </a:extLst>
          </p:cNvPr>
          <p:cNvSpPr txBox="1">
            <a:spLocks/>
          </p:cNvSpPr>
          <p:nvPr/>
        </p:nvSpPr>
        <p:spPr>
          <a:xfrm>
            <a:off x="126610" y="-181441"/>
            <a:ext cx="10801350" cy="91905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prstClr val="white"/>
                </a:solidFill>
                <a:latin typeface="Calibri"/>
              </a:rPr>
              <a:t>Product Comparison Shopping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05425D-9190-40E7-B3F4-C2E88C84B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622" y="970003"/>
            <a:ext cx="6054925" cy="588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4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88" y="1025238"/>
            <a:ext cx="6493164" cy="423949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19A3B4B3-F4E8-40E0-8C38-3DFE49613A64}"/>
              </a:ext>
            </a:extLst>
          </p:cNvPr>
          <p:cNvSpPr txBox="1">
            <a:spLocks/>
          </p:cNvSpPr>
          <p:nvPr/>
        </p:nvSpPr>
        <p:spPr>
          <a:xfrm>
            <a:off x="126610" y="-181441"/>
            <a:ext cx="10801350" cy="91905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prstClr val="white"/>
                </a:solidFill>
                <a:latin typeface="Calibri"/>
              </a:rPr>
              <a:t>Digital Sales &amp; Onboarding Platform – Loan Calculators </a:t>
            </a:r>
          </a:p>
          <a:p>
            <a:pPr algn="l"/>
            <a:r>
              <a:rPr lang="en-US" sz="2800" dirty="0">
                <a:solidFill>
                  <a:prstClr val="white"/>
                </a:solidFill>
                <a:latin typeface="Calibri"/>
              </a:rPr>
              <a:t>(Not implemented) 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66C9-447F-4AD2-87A6-D1316DE46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435" y="2729346"/>
            <a:ext cx="7083377" cy="4128654"/>
          </a:xfrm>
          <a:prstGeom prst="rect">
            <a:avLst/>
          </a:prstGeom>
        </p:spPr>
      </p:pic>
      <p:sp>
        <p:nvSpPr>
          <p:cNvPr id="2" name="Arrow: Bent 1">
            <a:extLst>
              <a:ext uri="{FF2B5EF4-FFF2-40B4-BE49-F238E27FC236}">
                <a16:creationId xmlns:a16="http://schemas.microsoft.com/office/drawing/2014/main" id="{E0FFA783-D433-4440-9EA5-18FAA722AC97}"/>
              </a:ext>
            </a:extLst>
          </p:cNvPr>
          <p:cNvSpPr/>
          <p:nvPr/>
        </p:nvSpPr>
        <p:spPr>
          <a:xfrm rot="5400000">
            <a:off x="6622473" y="1099129"/>
            <a:ext cx="1579417" cy="1431636"/>
          </a:xfrm>
          <a:prstGeom prst="bentArrow">
            <a:avLst/>
          </a:prstGeom>
          <a:solidFill>
            <a:srgbClr val="FFC0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54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CA3BF-A0E2-4E98-931E-F96D1F1D7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52" r="19645"/>
          <a:stretch/>
        </p:blipFill>
        <p:spPr>
          <a:xfrm>
            <a:off x="0" y="988118"/>
            <a:ext cx="6235012" cy="5680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AE554E-8A25-4770-BFCA-B3F3303D4D0C}"/>
              </a:ext>
            </a:extLst>
          </p:cNvPr>
          <p:cNvSpPr/>
          <p:nvPr/>
        </p:nvSpPr>
        <p:spPr>
          <a:xfrm>
            <a:off x="9382124" y="1892300"/>
            <a:ext cx="428625" cy="825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65EAA2C-A378-4B3B-A81A-3AA4C02FACDF}"/>
              </a:ext>
            </a:extLst>
          </p:cNvPr>
          <p:cNvSpPr txBox="1">
            <a:spLocks/>
          </p:cNvSpPr>
          <p:nvPr/>
        </p:nvSpPr>
        <p:spPr>
          <a:xfrm>
            <a:off x="126610" y="-181441"/>
            <a:ext cx="10801350" cy="91905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prstClr val="white"/>
                </a:solidFill>
                <a:latin typeface="Calibri"/>
              </a:rPr>
              <a:t>Online Application form for Product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63BFC3-ECC8-4CEE-BBD5-EFB32C3C5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164" y="986996"/>
            <a:ext cx="6468544" cy="5680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628E9CBD-7FB1-4C76-BAE1-DA3097BEF795}"/>
              </a:ext>
            </a:extLst>
          </p:cNvPr>
          <p:cNvSpPr/>
          <p:nvPr/>
        </p:nvSpPr>
        <p:spPr>
          <a:xfrm rot="10800000">
            <a:off x="4710930" y="2268384"/>
            <a:ext cx="981075" cy="684366"/>
          </a:xfrm>
          <a:prstGeom prst="leftArrow">
            <a:avLst/>
          </a:prstGeom>
          <a:solidFill>
            <a:srgbClr val="FFC0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CE7BE3-82A7-4E6A-8655-FEC4A2923F26}"/>
              </a:ext>
            </a:extLst>
          </p:cNvPr>
          <p:cNvSpPr/>
          <p:nvPr/>
        </p:nvSpPr>
        <p:spPr>
          <a:xfrm>
            <a:off x="3467100" y="1892300"/>
            <a:ext cx="388144" cy="825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0A06005C-EFF3-42B2-B1AC-A202188BC09F}"/>
              </a:ext>
            </a:extLst>
          </p:cNvPr>
          <p:cNvSpPr/>
          <p:nvPr/>
        </p:nvSpPr>
        <p:spPr>
          <a:xfrm rot="12906413">
            <a:off x="7511062" y="5763133"/>
            <a:ext cx="981075" cy="684366"/>
          </a:xfrm>
          <a:prstGeom prst="leftArrow">
            <a:avLst/>
          </a:prstGeom>
          <a:solidFill>
            <a:srgbClr val="FFC0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21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9C254C-AE50-4E39-A0C4-EE82F05C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4: Upload Required Documents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73016-5E54-4F97-AD16-737AE5743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65" y="1238588"/>
            <a:ext cx="10394470" cy="484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57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AE554E-8A25-4770-BFCA-B3F3303D4D0C}"/>
              </a:ext>
            </a:extLst>
          </p:cNvPr>
          <p:cNvSpPr/>
          <p:nvPr/>
        </p:nvSpPr>
        <p:spPr>
          <a:xfrm>
            <a:off x="9382124" y="1892300"/>
            <a:ext cx="428625" cy="825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65EAA2C-A378-4B3B-A81A-3AA4C02FACDF}"/>
              </a:ext>
            </a:extLst>
          </p:cNvPr>
          <p:cNvSpPr txBox="1">
            <a:spLocks/>
          </p:cNvSpPr>
          <p:nvPr/>
        </p:nvSpPr>
        <p:spPr>
          <a:xfrm>
            <a:off x="126610" y="-181441"/>
            <a:ext cx="10801350" cy="91905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prstClr val="white"/>
                </a:solidFill>
                <a:latin typeface="Calibri"/>
              </a:rPr>
              <a:t>Online Payment – Credit Card - Swift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CE7BE3-82A7-4E6A-8655-FEC4A2923F26}"/>
              </a:ext>
            </a:extLst>
          </p:cNvPr>
          <p:cNvSpPr/>
          <p:nvPr/>
        </p:nvSpPr>
        <p:spPr>
          <a:xfrm>
            <a:off x="3467100" y="1892300"/>
            <a:ext cx="388144" cy="825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0B4956-069E-4AA5-9F07-2D7A4E7EE6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299169"/>
            <a:ext cx="5116946" cy="3195782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2B4FB0D6-314B-48D7-AC20-7109E4285F21}"/>
              </a:ext>
            </a:extLst>
          </p:cNvPr>
          <p:cNvSpPr/>
          <p:nvPr/>
        </p:nvSpPr>
        <p:spPr>
          <a:xfrm rot="10800000">
            <a:off x="2800017" y="2463255"/>
            <a:ext cx="981075" cy="684366"/>
          </a:xfrm>
          <a:prstGeom prst="leftArrow">
            <a:avLst/>
          </a:prstGeom>
          <a:solidFill>
            <a:srgbClr val="FFC0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73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737E-24A1-490C-99AC-A13C4AF75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alibri"/>
              </a:rPr>
              <a:t>Credit Card Payment -Card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5A5BF-FAAE-4195-B4C7-FDD353FF1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" y="937847"/>
            <a:ext cx="11898385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73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4C33A-AF53-4295-81B8-BCC73392F0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10" y="1020925"/>
            <a:ext cx="7741341" cy="1930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AF9C71-15C8-4A02-9724-98B9C510D1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0885"/>
            <a:ext cx="8223069" cy="2117762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3D9479DA-CE1B-4AA7-A91A-139833AF323E}"/>
              </a:ext>
            </a:extLst>
          </p:cNvPr>
          <p:cNvSpPr/>
          <p:nvPr/>
        </p:nvSpPr>
        <p:spPr>
          <a:xfrm rot="10800000" flipH="1">
            <a:off x="7599615" y="1509750"/>
            <a:ext cx="1246908" cy="684366"/>
          </a:xfrm>
          <a:prstGeom prst="leftArrow">
            <a:avLst/>
          </a:prstGeom>
          <a:solidFill>
            <a:srgbClr val="FFC0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67EE5D2-6B70-41E3-A313-32606E0E2F3D}"/>
              </a:ext>
            </a:extLst>
          </p:cNvPr>
          <p:cNvSpPr/>
          <p:nvPr/>
        </p:nvSpPr>
        <p:spPr>
          <a:xfrm rot="10800000" flipH="1">
            <a:off x="7414888" y="4793397"/>
            <a:ext cx="1246908" cy="684366"/>
          </a:xfrm>
          <a:prstGeom prst="leftArrow">
            <a:avLst/>
          </a:prstGeom>
          <a:solidFill>
            <a:srgbClr val="FFC0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70059D-70DA-40A7-A19B-46DBD0780F6E}"/>
              </a:ext>
            </a:extLst>
          </p:cNvPr>
          <p:cNvSpPr/>
          <p:nvPr/>
        </p:nvSpPr>
        <p:spPr>
          <a:xfrm>
            <a:off x="8856715" y="1509749"/>
            <a:ext cx="3057237" cy="103823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Customer can send chat message to Bank Operations Team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D286A0-66AE-44D1-9CFC-D0D59AC470C9}"/>
              </a:ext>
            </a:extLst>
          </p:cNvPr>
          <p:cNvSpPr/>
          <p:nvPr/>
        </p:nvSpPr>
        <p:spPr>
          <a:xfrm>
            <a:off x="8661796" y="4793396"/>
            <a:ext cx="3447077" cy="103823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Bank Operations Receives Message from customer and respond to it 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E29A66F-5ECE-48CD-A705-B0AC870E06D8}"/>
              </a:ext>
            </a:extLst>
          </p:cNvPr>
          <p:cNvSpPr txBox="1">
            <a:spLocks/>
          </p:cNvSpPr>
          <p:nvPr/>
        </p:nvSpPr>
        <p:spPr>
          <a:xfrm>
            <a:off x="126610" y="-181441"/>
            <a:ext cx="10801350" cy="91905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prstClr val="white"/>
                </a:solidFill>
                <a:latin typeface="Calibri"/>
              </a:rPr>
              <a:t>On Boarding – Bank-Customer Chat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F8BDB-15C1-4D11-961F-08D524A0B765}"/>
              </a:ext>
            </a:extLst>
          </p:cNvPr>
          <p:cNvSpPr/>
          <p:nvPr/>
        </p:nvSpPr>
        <p:spPr>
          <a:xfrm>
            <a:off x="3020291" y="2918691"/>
            <a:ext cx="6502400" cy="8105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Online Chat between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Customer and Bank employee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9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eBSEG</a:t>
            </a:r>
          </a:p>
        </p:txBody>
      </p:sp>
    </p:spTree>
    <p:extLst>
      <p:ext uri="{BB962C8B-B14F-4D97-AF65-F5344CB8AC3E}">
        <p14:creationId xmlns:p14="http://schemas.microsoft.com/office/powerpoint/2010/main" val="32601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AEBD5D-3E86-4D95-85AE-0418AAA4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Single Branch Visit by Appointment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2DD71-7E15-40B9-A812-BD7C7A759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/>
          <a:stretch/>
        </p:blipFill>
        <p:spPr>
          <a:xfrm>
            <a:off x="1329757" y="1101012"/>
            <a:ext cx="9532485" cy="5756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85012-F508-4321-B4AC-89DBE5B28F4D}"/>
              </a:ext>
            </a:extLst>
          </p:cNvPr>
          <p:cNvSpPr txBox="1"/>
          <p:nvPr/>
        </p:nvSpPr>
        <p:spPr>
          <a:xfrm>
            <a:off x="3415003" y="5365103"/>
            <a:ext cx="2287806" cy="30777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D5A89"/>
                </a:solidFill>
              </a:rPr>
              <a:t>Bank Digital Sales System</a:t>
            </a:r>
          </a:p>
        </p:txBody>
      </p:sp>
    </p:spTree>
    <p:extLst>
      <p:ext uri="{BB962C8B-B14F-4D97-AF65-F5344CB8AC3E}">
        <p14:creationId xmlns:p14="http://schemas.microsoft.com/office/powerpoint/2010/main" val="449433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9CB7-C94D-4D61-8B19-D4F072DEC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alibri"/>
              </a:rPr>
              <a:t>On Boarding – Admin Handling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BD1F1-4F33-4199-866D-1914A73B2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7" y="832916"/>
            <a:ext cx="10645181" cy="58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65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5636" y="237723"/>
            <a:ext cx="691756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Banking Sales Channels</a:t>
            </a: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499414" y="1210614"/>
          <a:ext cx="5193048" cy="52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6137499" y="823243"/>
          <a:ext cx="5594439" cy="4843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151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987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Digital Sales &amp; Onboarding Platform - High Level Design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862" y="988316"/>
            <a:ext cx="1545465" cy="16226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Distribution Channels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5326" y="988317"/>
            <a:ext cx="10386811" cy="162267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59" y="1057662"/>
            <a:ext cx="4646402" cy="152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862" y="2694712"/>
            <a:ext cx="1545465" cy="404093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Digital Sales &amp; Onboarding Platform </a:t>
            </a:r>
            <a:r>
              <a:rPr lang="en-US" dirty="0" err="1">
                <a:solidFill>
                  <a:schemeClr val="tx2"/>
                </a:solidFill>
              </a:rPr>
              <a:t>Platform</a:t>
            </a:r>
            <a:r>
              <a:rPr lang="en-US" dirty="0">
                <a:solidFill>
                  <a:schemeClr val="tx2"/>
                </a:solidFill>
              </a:rPr>
              <a:t> Portal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5327" y="2694713"/>
            <a:ext cx="10386810" cy="404093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4697" y="2749641"/>
            <a:ext cx="2472744" cy="4765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STP Work Flows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17086" y="2749644"/>
            <a:ext cx="6397714" cy="4765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Offline Requests Workflows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0901" y="2762523"/>
            <a:ext cx="1124151" cy="30844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BackOffice  Perimeter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0901" y="5892078"/>
            <a:ext cx="1124151" cy="7984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Regulatory and Reporting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7122" y="5892077"/>
            <a:ext cx="1433395" cy="7984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Cash / Transactions Reports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6559" y="5892076"/>
            <a:ext cx="1433395" cy="7984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Payment Reports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00555" y="5892075"/>
            <a:ext cx="1433395" cy="7984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AML / Fraud systems Integration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94235" y="5892074"/>
            <a:ext cx="1433395" cy="7984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KYC Integration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87915" y="5892065"/>
            <a:ext cx="1433395" cy="7984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Cycle Analytics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81405" y="5892056"/>
            <a:ext cx="1433395" cy="7984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Service Monitoring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7122" y="3239042"/>
            <a:ext cx="2460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/>
              <a:t>Core and Backend systems Integration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Product Showcase and comparison</a:t>
            </a:r>
          </a:p>
          <a:p>
            <a:pPr marL="285750" indent="-285750">
              <a:buFontTx/>
              <a:buChar char="-"/>
            </a:pPr>
            <a:r>
              <a:rPr lang="en-US" sz="1200" dirty="0" err="1"/>
              <a:t>eForms</a:t>
            </a: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1200" dirty="0"/>
              <a:t>Service and fees Calculators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Online payments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Verifications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Notification and Alerts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Self service portal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Documentation Upload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Export product documentations to PDF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587092" y="3244491"/>
            <a:ext cx="2460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/>
              <a:t>Core and Backend systems Integration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Product Showcase and comparison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Advanced </a:t>
            </a:r>
            <a:r>
              <a:rPr lang="en-US" sz="1200" dirty="0" err="1"/>
              <a:t>eForms</a:t>
            </a: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1200" dirty="0"/>
              <a:t>Service and fees Calculators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Online payments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Verifications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Notification and Alerts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Self service portal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Advanced Documentation Upload (PDF, Doc, Image, Multiple documents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8201170" y="3229437"/>
            <a:ext cx="2460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/>
              <a:t>Export product documentations to PDF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Service Fees Declarations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Advanced Two way status update notifications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CRM integrations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Call Center integrations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Payment Reports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KYC integrations</a:t>
            </a:r>
          </a:p>
        </p:txBody>
      </p:sp>
    </p:spTree>
    <p:extLst>
      <p:ext uri="{BB962C8B-B14F-4D97-AF65-F5344CB8AC3E}">
        <p14:creationId xmlns:p14="http://schemas.microsoft.com/office/powerpoint/2010/main" val="26954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Digital Branch Solutions</a:t>
            </a:r>
          </a:p>
        </p:txBody>
      </p:sp>
    </p:spTree>
    <p:extLst>
      <p:ext uri="{BB962C8B-B14F-4D97-AF65-F5344CB8AC3E}">
        <p14:creationId xmlns:p14="http://schemas.microsoft.com/office/powerpoint/2010/main" val="40295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81894" y="428925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Branch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Assisted Sales eAquisition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1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4804858"/>
            <a:ext cx="7467600" cy="15197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RO can use Acquisition module to initiate Sales to Customers in an interactive method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RO gets unfinished transaction of customer...specially sales transactions</a:t>
            </a:r>
          </a:p>
        </p:txBody>
      </p:sp>
      <p:pic>
        <p:nvPicPr>
          <p:cNvPr id="3074" name="Picture 2" descr="Image result for bank customer service in bran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06" y="1682937"/>
            <a:ext cx="4090988" cy="272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890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00400" y="446032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Branch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Self Service Banking/Sales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2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7130" y="4796731"/>
            <a:ext cx="7467600" cy="15197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Customers or Non Customers can access self services in Branch for non cash transactions using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All in one pc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Kiosk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Touch tables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58925" y="1646361"/>
            <a:ext cx="2895600" cy="2895601"/>
            <a:chOff x="3086100" y="1892434"/>
            <a:chExt cx="2895600" cy="2895601"/>
          </a:xfrm>
        </p:grpSpPr>
        <p:pic>
          <p:nvPicPr>
            <p:cNvPr id="8194" name="Picture 2" descr="Image result for self service kios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100" y="1892434"/>
              <a:ext cx="289560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102508"/>
              <a:ext cx="1107637" cy="640692"/>
            </a:xfrm>
            <a:prstGeom prst="rect">
              <a:avLst/>
            </a:prstGeom>
            <a:scene3d>
              <a:camera prst="perspectiveContrastingLeftFacing" fov="7200000">
                <a:rot lat="623785" lon="2400000" rev="0"/>
              </a:camera>
              <a:lightRig rig="threePt" dir="t"/>
            </a:scene3d>
            <a:sp3d/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941604"/>
            <a:ext cx="2466975" cy="18478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247763" y="3200401"/>
            <a:ext cx="2249674" cy="1689137"/>
            <a:chOff x="6245711" y="3000471"/>
            <a:chExt cx="2249674" cy="1689137"/>
          </a:xfrm>
        </p:grpSpPr>
        <p:pic>
          <p:nvPicPr>
            <p:cNvPr id="8198" name="Picture 6" descr="Image result for touch tabl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711" y="3000471"/>
              <a:ext cx="2249674" cy="1689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71392">
              <a:off x="6762672" y="3089525"/>
              <a:ext cx="1215749" cy="673056"/>
            </a:xfrm>
            <a:prstGeom prst="rect">
              <a:avLst/>
            </a:prstGeom>
            <a:scene3d>
              <a:camera prst="perspectiveContrastingLeftFacing" fov="0">
                <a:rot lat="564802" lon="867927" rev="275965"/>
              </a:camera>
              <a:lightRig rig="threePt" dir="t"/>
            </a:scene3d>
            <a:sp3d/>
          </p:spPr>
        </p:pic>
      </p:grpSp>
      <p:grpSp>
        <p:nvGrpSpPr>
          <p:cNvPr id="11" name="Group 10"/>
          <p:cNvGrpSpPr/>
          <p:nvPr/>
        </p:nvGrpSpPr>
        <p:grpSpPr>
          <a:xfrm>
            <a:off x="8584172" y="1346643"/>
            <a:ext cx="1954225" cy="1660275"/>
            <a:chOff x="7060171" y="1346642"/>
            <a:chExt cx="1954225" cy="1660275"/>
          </a:xfrm>
        </p:grpSpPr>
        <p:pic>
          <p:nvPicPr>
            <p:cNvPr id="15" name="Picture 4" descr="http://cdn.slashgear.com/wp-content/uploads/2012/01/hp_omni_27_all-in-one_pc_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171" y="1346642"/>
              <a:ext cx="1954225" cy="166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4221" y="1445207"/>
              <a:ext cx="1482579" cy="83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3936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Omni Channel Branch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219200"/>
            <a:ext cx="82296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Advantages for the client </a:t>
            </a:r>
          </a:p>
          <a:p>
            <a:r>
              <a:rPr lang="en-US" sz="2400" dirty="0"/>
              <a:t>Familiar interface, unified user experience </a:t>
            </a:r>
          </a:p>
          <a:p>
            <a:r>
              <a:rPr lang="en-US" sz="2400" dirty="0"/>
              <a:t>Offer the client the freedom bypassing teller lines and quickly completing typical branch transactions, such as account opening, account maintenance, appointment booking and check-in and financial product research and purchase</a:t>
            </a:r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14800"/>
            <a:ext cx="6526212" cy="214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0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71601"/>
            <a:ext cx="5638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Advantages for the bank</a:t>
            </a:r>
          </a:p>
          <a:p>
            <a:r>
              <a:rPr lang="en-US" dirty="0"/>
              <a:t>More cross-sale and up-sale opportunities</a:t>
            </a:r>
          </a:p>
          <a:p>
            <a:r>
              <a:rPr lang="en-US" dirty="0"/>
              <a:t>Frees up your tellers to concentrate on value-added activities, such as sales and service</a:t>
            </a:r>
          </a:p>
          <a:p>
            <a:r>
              <a:rPr lang="en-US" dirty="0"/>
              <a:t>Money Saver, where it’s One-time payment for solution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Omni Channel Branch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36" y="1219201"/>
            <a:ext cx="3337964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05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5000" y="446032"/>
            <a:ext cx="7543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Branch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Digital Branch Auto Detect  Experience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3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4627132"/>
            <a:ext cx="7467600" cy="169746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Digital Branch Auto Detect  Experience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Alert RO for VIP Customers (that have eBSEG App installed)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Show full Customer Info to RO as customer walks into branch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Show possible In Branch Offers to customer based on integration with and existing Next best offer backend system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7" name="Picture 2" descr="http://cdn.mallmaverick.com/system/site_images/photos/000/001/700/original/blog_ibeacon1.jpg?13910335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0"/>
            <a:ext cx="3347246" cy="17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8772633" y="1921632"/>
            <a:ext cx="892444" cy="1759905"/>
            <a:chOff x="152400" y="895731"/>
            <a:chExt cx="2652836" cy="5061094"/>
          </a:xfrm>
        </p:grpSpPr>
        <p:grpSp>
          <p:nvGrpSpPr>
            <p:cNvPr id="20" name="Group 19"/>
            <p:cNvGrpSpPr/>
            <p:nvPr/>
          </p:nvGrpSpPr>
          <p:grpSpPr>
            <a:xfrm>
              <a:off x="152400" y="895731"/>
              <a:ext cx="2652836" cy="5061094"/>
              <a:chOff x="2692021" y="457200"/>
              <a:chExt cx="3099179" cy="5879792"/>
            </a:xfrm>
          </p:grpSpPr>
          <p:pic>
            <p:nvPicPr>
              <p:cNvPr id="23" name="Picture 22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692021" y="457200"/>
                <a:ext cx="3099179" cy="58797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051695" y="1275898"/>
                <a:ext cx="2364560" cy="41970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74" y="1593332"/>
              <a:ext cx="2039323" cy="3619798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64" y="1840718"/>
            <a:ext cx="3648580" cy="27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8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95325" y="1136049"/>
            <a:ext cx="5979795" cy="200948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eBSEG</a:t>
            </a:r>
            <a:r>
              <a:rPr lang="en-US" dirty="0"/>
              <a:t> is a </a:t>
            </a:r>
            <a:r>
              <a:rPr lang="en-US" dirty="0">
                <a:solidFill>
                  <a:srgbClr val="C00000"/>
                </a:solidFill>
              </a:rPr>
              <a:t>Canadian - Egyptian </a:t>
            </a:r>
            <a:r>
              <a:rPr lang="en-US" dirty="0"/>
              <a:t>Software Company focused on platform technologies and Omnichannel customer engagement that has been operating since </a:t>
            </a:r>
            <a:r>
              <a:rPr lang="en-US" dirty="0">
                <a:solidFill>
                  <a:srgbClr val="C00000"/>
                </a:solidFill>
              </a:rPr>
              <a:t>the year 2000 in North America and MENA</a:t>
            </a:r>
            <a:r>
              <a:rPr lang="en-US" dirty="0"/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dirty="0"/>
              <a:t>Present in Egypt, Canada and USA with agencies in KSA and Qatar, eBSEG has a large network of partners spanning more than 10 countries.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eBSEG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4902672"/>
            <a:ext cx="62370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Mission:</a:t>
            </a:r>
          </a:p>
          <a:p>
            <a:endParaRPr lang="en-US" dirty="0">
              <a:solidFill>
                <a:srgbClr val="19135D"/>
              </a:solidFill>
            </a:endParaRPr>
          </a:p>
          <a:p>
            <a:r>
              <a:rPr lang="en-US" sz="2000" dirty="0"/>
              <a:t>We are committed to leading the charge globally by helping Institutions serve up an amazing customer experience &amp; engagement.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0277" y="4902672"/>
            <a:ext cx="448319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Core Values:</a:t>
            </a:r>
          </a:p>
          <a:p>
            <a:endParaRPr lang="en-US" dirty="0"/>
          </a:p>
          <a:p>
            <a:r>
              <a:rPr lang="en-US" sz="2000" dirty="0"/>
              <a:t>Not only deliver the Solution but also partner with the client to drive it into a Market success.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400" t="32895" r="22900" b="32510"/>
          <a:stretch/>
        </p:blipFill>
        <p:spPr>
          <a:xfrm>
            <a:off x="7460277" y="988544"/>
            <a:ext cx="3055402" cy="3293251"/>
          </a:xfrm>
          <a:prstGeom prst="rect">
            <a:avLst/>
          </a:prstGeom>
        </p:spPr>
      </p:pic>
      <p:pic>
        <p:nvPicPr>
          <p:cNvPr id="8" name="Picture 2" descr="http://www.clker.com/cliparts/3/3/c/d/132053192745236408red%20worl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362" y="3145537"/>
            <a:ext cx="2146638" cy="21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74" y="2414326"/>
            <a:ext cx="3150031" cy="2569348"/>
          </a:xfrm>
        </p:spPr>
      </p:pic>
      <p:sp>
        <p:nvSpPr>
          <p:cNvPr id="6" name="Rectangle 5"/>
          <p:cNvSpPr/>
          <p:nvPr/>
        </p:nvSpPr>
        <p:spPr>
          <a:xfrm>
            <a:off x="1943052" y="2607865"/>
            <a:ext cx="475521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 Analytics!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Low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Organization will be able to understand which customers are using branches.</a:t>
            </a:r>
          </a:p>
          <a:p>
            <a:pPr marL="257175" indent="-257175" algn="justLow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what are the busiest days and times, how long on average are customers spending in branches and what type of services customers are completing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802969" y="2414327"/>
            <a:ext cx="5218586" cy="24414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/>
          <p:cNvSpPr/>
          <p:nvPr/>
        </p:nvSpPr>
        <p:spPr>
          <a:xfrm>
            <a:off x="2126262" y="4983673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20000"/>
              </a:spcBef>
            </a:pP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</a:rPr>
              <a:t>Requirement: Place an Beacon at Branch Entrance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4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9026" y="446032"/>
            <a:ext cx="7189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Branch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Branch Analytics</a:t>
            </a:r>
          </a:p>
        </p:txBody>
      </p:sp>
    </p:spTree>
    <p:extLst>
      <p:ext uri="{BB962C8B-B14F-4D97-AF65-F5344CB8AC3E}">
        <p14:creationId xmlns:p14="http://schemas.microsoft.com/office/powerpoint/2010/main" val="177179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75F21-F0E8-4432-A619-A7A1B8BC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Omni Channel Call Center</a:t>
            </a:r>
            <a:br>
              <a:rPr lang="en-US" dirty="0"/>
            </a:br>
            <a:r>
              <a:rPr lang="en-US" dirty="0"/>
              <a:t>eBSEG Solutions</a:t>
            </a:r>
          </a:p>
        </p:txBody>
      </p:sp>
    </p:spTree>
    <p:extLst>
      <p:ext uri="{BB962C8B-B14F-4D97-AF65-F5344CB8AC3E}">
        <p14:creationId xmlns:p14="http://schemas.microsoft.com/office/powerpoint/2010/main" val="22488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0" y="446032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Call Center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Digital Sales/On-Boarding  Module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1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pic>
        <p:nvPicPr>
          <p:cNvPr id="1026" name="Picture 2" descr="Image result for call center age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5105400" cy="285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4804858"/>
            <a:ext cx="7467600" cy="15197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Agent can use </a:t>
            </a:r>
            <a:r>
              <a:rPr lang="en-US" b="1" dirty="0">
                <a:solidFill>
                  <a:srgbClr val="C00000"/>
                </a:solidFill>
              </a:rPr>
              <a:t>Digital Sales/On-Boarding</a:t>
            </a:r>
            <a:r>
              <a:rPr lang="en-US" dirty="0">
                <a:solidFill>
                  <a:schemeClr val="tx2"/>
                </a:solidFill>
              </a:rPr>
              <a:t> module to initiate Sales on behalf of Customers to as much as possible steps in the process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Agent gets unfinished </a:t>
            </a:r>
            <a:r>
              <a:rPr lang="en-US" b="1" dirty="0">
                <a:solidFill>
                  <a:srgbClr val="C00000"/>
                </a:solidFill>
              </a:rPr>
              <a:t>Digital Sales/On-Boarding</a:t>
            </a:r>
            <a:r>
              <a:rPr lang="en-US" dirty="0">
                <a:solidFill>
                  <a:schemeClr val="tx2"/>
                </a:solidFill>
              </a:rPr>
              <a:t> requests made by customer when he calls and can finish it for him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38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6213" y="275588"/>
            <a:ext cx="720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Call Center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Online Banking Through Agent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2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3543388"/>
            <a:ext cx="8115300" cy="284355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Agent can initiate eBanking transactions on behalf of customers 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Agent creates transaction on his screen for example a bill payment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Agent Submits transaction for customer approval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System sends customer an SMS with details of Transaction with </a:t>
            </a:r>
            <a:r>
              <a:rPr lang="en-US" dirty="0" err="1">
                <a:solidFill>
                  <a:schemeClr val="tx2"/>
                </a:solidFill>
              </a:rPr>
              <a:t>otp</a:t>
            </a:r>
            <a:endParaRPr lang="en-US" dirty="0">
              <a:solidFill>
                <a:schemeClr val="tx2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Customer reviews the details of the transaction in the SMS he gets and informs the Agent the OTP or Token on the call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Agent Enters the OTP/ Token as a kind of signature from the client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System executes the transaction and SMS is sent to client showing execution details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Targets Client Segments that prefer Voice over traditional Online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Ex: Senior Citizens , VIP Customers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0" y="1600200"/>
            <a:ext cx="3810000" cy="1828800"/>
            <a:chOff x="2286000" y="1600200"/>
            <a:chExt cx="4495800" cy="2517648"/>
          </a:xfrm>
        </p:grpSpPr>
        <p:pic>
          <p:nvPicPr>
            <p:cNvPr id="8" name="Picture 2" descr="Image result for call center agent scre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600200"/>
              <a:ext cx="4495800" cy="2517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981200"/>
              <a:ext cx="1600200" cy="1079874"/>
            </a:xfrm>
            <a:prstGeom prst="rect">
              <a:avLst/>
            </a:prstGeom>
            <a:scene3d>
              <a:camera prst="perspectiveContrastingRightFacing" fov="6900000">
                <a:rot lat="21579790" lon="19515803" rev="31456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4168998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D4AAF7-D5B6-4C5B-B706-5A0E9BE0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6" y="1676400"/>
            <a:ext cx="10562167" cy="1664224"/>
          </a:xfrm>
        </p:spPr>
        <p:txBody>
          <a:bodyPr>
            <a:normAutofit/>
          </a:bodyPr>
          <a:lstStyle/>
          <a:p>
            <a:r>
              <a:rPr lang="en-US" dirty="0"/>
              <a:t>Omni Channel ATM staging</a:t>
            </a:r>
            <a:br>
              <a:rPr lang="en-US" dirty="0"/>
            </a:br>
            <a:r>
              <a:rPr lang="en-US" dirty="0"/>
              <a:t>eBSEG Solution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“Much More than a cash machine”</a:t>
            </a:r>
          </a:p>
        </p:txBody>
      </p:sp>
    </p:spTree>
    <p:extLst>
      <p:ext uri="{BB962C8B-B14F-4D97-AF65-F5344CB8AC3E}">
        <p14:creationId xmlns:p14="http://schemas.microsoft.com/office/powerpoint/2010/main" val="31554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81894" y="428925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ATM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Full eBanking Service on ATM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1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4768758"/>
            <a:ext cx="7467600" cy="15197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Provide modern Touch Banking solution on ATM for non-cash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Best on Touch based ATMS but also possible on Button Based with a new layout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Authentication is based on ATM Card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Does not replace existing Cash Service interface but adds to it Other services as needed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43400" y="1629254"/>
            <a:ext cx="3133106" cy="2742845"/>
            <a:chOff x="2590800" y="2820873"/>
            <a:chExt cx="3886200" cy="3151289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2590800" y="2820873"/>
              <a:ext cx="3886200" cy="3151289"/>
              <a:chOff x="6400798" y="3099906"/>
              <a:chExt cx="1676400" cy="197747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29" t="14905" r="29630" b="37037"/>
              <a:stretch/>
            </p:blipFill>
            <p:spPr>
              <a:xfrm>
                <a:off x="6400798" y="3099906"/>
                <a:ext cx="1676400" cy="197747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73" t="15102" r="10157" b="7700"/>
              <a:stretch/>
            </p:blipFill>
            <p:spPr>
              <a:xfrm>
                <a:off x="6781800" y="3453445"/>
                <a:ext cx="877731" cy="661355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23" y="3276600"/>
              <a:ext cx="2232172" cy="1256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149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14401"/>
            <a:ext cx="3352800" cy="4525963"/>
          </a:xfrm>
        </p:spPr>
        <p:txBody>
          <a:bodyPr/>
          <a:lstStyle/>
          <a:p>
            <a:r>
              <a:rPr lang="en-US" dirty="0"/>
              <a:t>Clients can reach all banking services they need, transact their funds safely, make secure payments and check their Accounts</a:t>
            </a:r>
          </a:p>
        </p:txBody>
      </p:sp>
      <p:pic>
        <p:nvPicPr>
          <p:cNvPr id="3074" name="Picture 2" descr="C:\Users\sara.elnaggar\Desktop\atmatm-in-omnichannel-world-640.jpg__640x360_q85_crop_subsampli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496535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4421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69712" y="-32741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2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1894" y="428924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ATM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Mobile Touch ID for ATM 2</a:t>
            </a:r>
            <a:r>
              <a:rPr lang="en-US" sz="3600" b="1" baseline="30000" dirty="0">
                <a:solidFill>
                  <a:srgbClr val="C00000"/>
                </a:solidFill>
              </a:rPr>
              <a:t>nd</a:t>
            </a:r>
            <a:r>
              <a:rPr lang="en-US" sz="3600" b="1" dirty="0">
                <a:solidFill>
                  <a:srgbClr val="C00000"/>
                </a:solidFill>
              </a:rPr>
              <a:t> factor Authentication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71527"/>
            <a:ext cx="4470630" cy="2844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67" y="2645906"/>
            <a:ext cx="1803175" cy="3174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FB8FFF-0492-43B8-ACDA-693EE207826F}"/>
              </a:ext>
            </a:extLst>
          </p:cNvPr>
          <p:cNvSpPr txBox="1"/>
          <p:nvPr/>
        </p:nvSpPr>
        <p:spPr>
          <a:xfrm>
            <a:off x="1893163" y="5334323"/>
            <a:ext cx="7467600" cy="15197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Allow ATM User to make higher risk transactions with higher values for example by 2</a:t>
            </a:r>
            <a:r>
              <a:rPr lang="en-US" baseline="30000" dirty="0">
                <a:solidFill>
                  <a:schemeClr val="tx2"/>
                </a:solidFill>
              </a:rPr>
              <a:t>nd</a:t>
            </a:r>
            <a:r>
              <a:rPr lang="en-US" dirty="0">
                <a:solidFill>
                  <a:schemeClr val="tx2"/>
                </a:solidFill>
              </a:rPr>
              <a:t> factor authentication from eBSEG provided mobile App</a:t>
            </a:r>
          </a:p>
        </p:txBody>
      </p:sp>
    </p:spTree>
    <p:extLst>
      <p:ext uri="{BB962C8B-B14F-4D97-AF65-F5344CB8AC3E}">
        <p14:creationId xmlns:p14="http://schemas.microsoft.com/office/powerpoint/2010/main" val="344938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90800" y="381001"/>
            <a:ext cx="7095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ATM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Cardless Emergency Cash Withdraw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3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4804858"/>
            <a:ext cx="7467600" cy="15197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Mobile App can be used to withdraw cash from ATM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Cash can be limited to an Emergency Level Cash only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Optional Touch ID  or In ATM iBeacon can be used for additional security </a:t>
            </a:r>
          </a:p>
        </p:txBody>
      </p:sp>
      <p:pic>
        <p:nvPicPr>
          <p:cNvPr id="10242" name="Picture 2" descr="Image result for cardless withdraw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7" b="24267"/>
          <a:stretch/>
        </p:blipFill>
        <p:spPr bwMode="auto">
          <a:xfrm>
            <a:off x="4495801" y="2236451"/>
            <a:ext cx="28924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71353" y="1581330"/>
            <a:ext cx="853440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defRPr/>
            </a:pPr>
            <a:r>
              <a:rPr lang="en-US" sz="3200" b="1" i="1" dirty="0">
                <a:solidFill>
                  <a:srgbClr val="002060"/>
                </a:solidFill>
              </a:rPr>
              <a:t>“Withdrawing cash using only Smartphones”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591" y="2290713"/>
            <a:ext cx="1765372" cy="1765372"/>
          </a:xfrm>
          <a:prstGeom prst="rect">
            <a:avLst/>
          </a:prstGeom>
        </p:spPr>
      </p:pic>
      <p:pic>
        <p:nvPicPr>
          <p:cNvPr id="12" name="Picture 2" descr="C:\Users\sara.elnaggar\Desktop\get-cash-header-690x2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3" r="22063"/>
          <a:stretch/>
        </p:blipFill>
        <p:spPr bwMode="auto">
          <a:xfrm>
            <a:off x="1752600" y="2357811"/>
            <a:ext cx="2438400" cy="20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21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322B3-15B7-4A4A-9052-A8371C1C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Intelligent Assistant Solution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8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eBSEG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1300702" y="2266771"/>
            <a:ext cx="8876407" cy="41717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</a:rPr>
              <a:t>20+</a:t>
            </a:r>
            <a:r>
              <a:rPr lang="en-US" sz="2000" dirty="0"/>
              <a:t> Years Experience &amp; Presence..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Several Fortune 100 References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Unique </a:t>
            </a:r>
            <a:r>
              <a:rPr lang="en-US" sz="2000" dirty="0">
                <a:solidFill>
                  <a:srgbClr val="C00000"/>
                </a:solidFill>
              </a:rPr>
              <a:t>Patent Pending Platform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</a:rPr>
              <a:t>One Platform reused for all Digital Experience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Global </a:t>
            </a:r>
            <a:r>
              <a:rPr lang="en-US" sz="2000" dirty="0">
                <a:solidFill>
                  <a:srgbClr val="C00000"/>
                </a:solidFill>
              </a:rPr>
              <a:t>Omni Channel solution provider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</a:rPr>
              <a:t>Real</a:t>
            </a:r>
            <a:r>
              <a:rPr lang="en-US" sz="2000" dirty="0"/>
              <a:t> Build once Deploy Many Omni Channel Platform for a wide range of industries.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Fast and Reliable Deployment</a:t>
            </a:r>
            <a:endParaRPr lang="ar-EG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</a:rPr>
              <a:t>Unified </a:t>
            </a:r>
            <a:r>
              <a:rPr lang="en-US" sz="2000" dirty="0"/>
              <a:t>Customer Experience &amp; Consistent Features Solution over Channels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Preemptive Support  (On-Site And Remote). </a:t>
            </a:r>
          </a:p>
        </p:txBody>
      </p:sp>
    </p:spTree>
    <p:extLst>
      <p:ext uri="{BB962C8B-B14F-4D97-AF65-F5344CB8AC3E}">
        <p14:creationId xmlns:p14="http://schemas.microsoft.com/office/powerpoint/2010/main" val="11444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Digital Assistant Solutions</a:t>
            </a:r>
          </a:p>
        </p:txBody>
      </p:sp>
    </p:spTree>
    <p:extLst>
      <p:ext uri="{BB962C8B-B14F-4D97-AF65-F5344CB8AC3E}">
        <p14:creationId xmlns:p14="http://schemas.microsoft.com/office/powerpoint/2010/main" val="37128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36" y="18790"/>
            <a:ext cx="10801350" cy="919057"/>
          </a:xfrm>
        </p:spPr>
        <p:txBody>
          <a:bodyPr>
            <a:normAutofit/>
          </a:bodyPr>
          <a:lstStyle/>
          <a:p>
            <a:r>
              <a:rPr lang="en-US" dirty="0">
                <a:ea typeface="BatangChe" pitchFamily="49" charset="-127"/>
                <a:cs typeface="Arial" pitchFamily="34" charset="0"/>
              </a:rPr>
              <a:t>About Digital Assistant Solutions</a:t>
            </a:r>
            <a:endParaRPr lang="en-US" dirty="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98236" y="18790"/>
            <a:ext cx="10801350" cy="91905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7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81" y="5092561"/>
            <a:ext cx="2619375" cy="174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3C430-A6B4-41C5-90BE-51CED572B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11" y="1447800"/>
            <a:ext cx="52578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58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9" y="23635"/>
            <a:ext cx="10801350" cy="919057"/>
          </a:xfrm>
        </p:spPr>
        <p:txBody>
          <a:bodyPr>
            <a:normAutofit/>
          </a:bodyPr>
          <a:lstStyle/>
          <a:p>
            <a:r>
              <a:rPr lang="en-US" dirty="0" err="1">
                <a:ea typeface="BatangChe" pitchFamily="49" charset="-127"/>
                <a:cs typeface="Arial" pitchFamily="34" charset="0"/>
              </a:rPr>
              <a:t>Digtial</a:t>
            </a:r>
            <a:r>
              <a:rPr lang="en-US" dirty="0">
                <a:ea typeface="BatangChe" pitchFamily="49" charset="-127"/>
                <a:cs typeface="Arial" pitchFamily="34" charset="0"/>
              </a:rPr>
              <a:t> </a:t>
            </a:r>
            <a:r>
              <a:rPr lang="en-US" dirty="0" err="1">
                <a:ea typeface="BatangChe" pitchFamily="49" charset="-127"/>
                <a:cs typeface="Arial" pitchFamily="34" charset="0"/>
              </a:rPr>
              <a:t>Assitant</a:t>
            </a:r>
            <a:r>
              <a:rPr lang="en-US" dirty="0">
                <a:ea typeface="BatangChe" pitchFamily="49" charset="-127"/>
                <a:cs typeface="Arial" pitchFamily="34" charset="0"/>
              </a:rPr>
              <a:t> Channels</a:t>
            </a:r>
            <a:endParaRPr lang="en-US" dirty="0"/>
          </a:p>
        </p:txBody>
      </p:sp>
      <p:sp>
        <p:nvSpPr>
          <p:cNvPr id="3" name="AutoShape 2" descr="Image result for messenger icon"/>
          <p:cNvSpPr>
            <a:spLocks noChangeAspect="1" noChangeArrowheads="1"/>
          </p:cNvSpPr>
          <p:nvPr/>
        </p:nvSpPr>
        <p:spPr bwMode="auto">
          <a:xfrm>
            <a:off x="155575" y="-555625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7" y="4106936"/>
            <a:ext cx="1055889" cy="1055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665" y="5437859"/>
            <a:ext cx="841648" cy="841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568" y="3891041"/>
            <a:ext cx="1590099" cy="1245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38" y="3590009"/>
            <a:ext cx="2466975" cy="1847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2" t="12113" r="29747" b="7573"/>
          <a:stretch/>
        </p:blipFill>
        <p:spPr>
          <a:xfrm>
            <a:off x="6589085" y="3787814"/>
            <a:ext cx="1180618" cy="13310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07209" y="3117418"/>
            <a:ext cx="1959614" cy="54792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Text channels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5971726" y="2488558"/>
            <a:ext cx="0" cy="451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87016" y="2934153"/>
            <a:ext cx="7017314" cy="58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513394" y="3117419"/>
            <a:ext cx="2196189" cy="54792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Speech channels</a:t>
            </a:r>
          </a:p>
        </p:txBody>
      </p:sp>
      <p:cxnSp>
        <p:nvCxnSpPr>
          <p:cNvPr id="30" name="Straight Connector 29"/>
          <p:cNvCxnSpPr>
            <a:endCxn id="17" idx="0"/>
          </p:cNvCxnSpPr>
          <p:nvPr/>
        </p:nvCxnSpPr>
        <p:spPr>
          <a:xfrm>
            <a:off x="2576560" y="2934153"/>
            <a:ext cx="0" cy="183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604330" y="2924503"/>
            <a:ext cx="0" cy="183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939275" y="3385565"/>
            <a:ext cx="8407" cy="299208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266" y="4111375"/>
            <a:ext cx="1047012" cy="1047012"/>
          </a:xfrm>
          <a:prstGeom prst="rect">
            <a:avLst/>
          </a:prstGeom>
        </p:spPr>
      </p:pic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2BE5BA94-FB22-4596-A900-2BD24A011F57}"/>
              </a:ext>
            </a:extLst>
          </p:cNvPr>
          <p:cNvSpPr txBox="1">
            <a:spLocks/>
          </p:cNvSpPr>
          <p:nvPr/>
        </p:nvSpPr>
        <p:spPr>
          <a:xfrm>
            <a:off x="6796379" y="5437859"/>
            <a:ext cx="776630" cy="841648"/>
          </a:xfrm>
          <a:prstGeom prst="roundRect">
            <a:avLst/>
          </a:prstGeom>
          <a:solidFill>
            <a:srgbClr val="009BD4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tx2"/>
                </a:solidFill>
              </a:rPr>
              <a:t>Apple</a:t>
            </a:r>
            <a:r>
              <a:rPr lang="en-US" sz="1200" b="1" dirty="0">
                <a:solidFill>
                  <a:schemeClr val="tx2"/>
                </a:solidFill>
              </a:rPr>
              <a:t> Siri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tx2"/>
                </a:solidFill>
              </a:rPr>
              <a:t>In App</a:t>
            </a:r>
          </a:p>
          <a:p>
            <a:pPr marL="0" indent="0" algn="ctr">
              <a:buNone/>
            </a:pP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22827" t="19913" r="25025" b="18831"/>
          <a:stretch/>
        </p:blipFill>
        <p:spPr>
          <a:xfrm>
            <a:off x="1406561" y="4089156"/>
            <a:ext cx="1117128" cy="1091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6D5C6F-1075-43B7-9B24-421A4F4491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18" y="4106936"/>
            <a:ext cx="1255642" cy="10470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A5843E-0B35-4ADA-BE9F-03DDB884EE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886" r="15223" b="5281"/>
          <a:stretch/>
        </p:blipFill>
        <p:spPr>
          <a:xfrm>
            <a:off x="5190772" y="1010389"/>
            <a:ext cx="1447210" cy="14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488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BatangChe" pitchFamily="49" charset="-127"/>
                <a:cs typeface="Arial" pitchFamily="34" charset="0"/>
              </a:rPr>
              <a:t>Digital Assistant + eBSEG CEEP Omni Channels</a:t>
            </a:r>
            <a:endParaRPr lang="en-US" dirty="0"/>
          </a:p>
        </p:txBody>
      </p:sp>
      <p:sp>
        <p:nvSpPr>
          <p:cNvPr id="3" name="AutoShape 2" descr="Image result for messenger icon"/>
          <p:cNvSpPr>
            <a:spLocks noChangeAspect="1" noChangeArrowheads="1"/>
          </p:cNvSpPr>
          <p:nvPr/>
        </p:nvSpPr>
        <p:spPr bwMode="auto">
          <a:xfrm>
            <a:off x="155575" y="-555625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5971726" y="2488558"/>
            <a:ext cx="0" cy="451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87016" y="2934153"/>
            <a:ext cx="7017314" cy="58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7" idx="0"/>
          </p:cNvCxnSpPr>
          <p:nvPr/>
        </p:nvCxnSpPr>
        <p:spPr>
          <a:xfrm>
            <a:off x="2576560" y="2934153"/>
            <a:ext cx="0" cy="183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604330" y="2924503"/>
            <a:ext cx="0" cy="183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607209" y="3117418"/>
            <a:ext cx="1959614" cy="54792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Inside Web Portal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561125" y="3100109"/>
            <a:ext cx="1959614" cy="54792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App</a:t>
            </a: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54112" y="1198803"/>
            <a:ext cx="5181600" cy="915882"/>
          </a:xfrm>
          <a:prstGeom prst="rect">
            <a:avLst/>
          </a:prstGeom>
        </p:spPr>
        <p:txBody>
          <a:bodyPr vert="horz"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defRPr/>
            </a:pP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+mn-ea"/>
                <a:cs typeface="Times New Roman" pitchFamily="18" charset="0"/>
              </a:rPr>
              <a:t>e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+mn-ea"/>
                <a:cs typeface="Arial" charset="0"/>
              </a:rPr>
              <a:t>BSEG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+mn-ea"/>
                <a:cs typeface="Times New Roman" pitchFamily="18" charset="0"/>
              </a:rPr>
              <a:t>Customer Experience &amp; Engagement Platform (CEEP)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9518" y="1477470"/>
            <a:ext cx="28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+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6470CC7-55DC-4F37-B3EE-35A097AD8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886" r="15223" b="5281"/>
          <a:stretch/>
        </p:blipFill>
        <p:spPr>
          <a:xfrm>
            <a:off x="2680011" y="1115297"/>
            <a:ext cx="1447210" cy="143067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F4ED429-99D5-4725-B125-A5487B3B2CA5}"/>
              </a:ext>
            </a:extLst>
          </p:cNvPr>
          <p:cNvGrpSpPr/>
          <p:nvPr/>
        </p:nvGrpSpPr>
        <p:grpSpPr>
          <a:xfrm>
            <a:off x="98237" y="3790132"/>
            <a:ext cx="5419942" cy="3085647"/>
            <a:chOff x="98236" y="1050485"/>
            <a:chExt cx="7536995" cy="45119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688F2F-6031-488C-9806-D51885554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36" y="1050485"/>
              <a:ext cx="7536995" cy="451198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AC2D58C-3A07-42E9-BCC0-E5BDE598D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069" y="1295528"/>
              <a:ext cx="6960593" cy="303908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929433-5B84-454D-B192-4634AF7818A7}"/>
              </a:ext>
            </a:extLst>
          </p:cNvPr>
          <p:cNvGrpSpPr>
            <a:grpSpLocks noChangeAspect="1"/>
          </p:cNvGrpSpPr>
          <p:nvPr/>
        </p:nvGrpSpPr>
        <p:grpSpPr>
          <a:xfrm>
            <a:off x="8758250" y="3732166"/>
            <a:ext cx="1565364" cy="3074276"/>
            <a:chOff x="9112173" y="2281645"/>
            <a:chExt cx="1976507" cy="392572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8407262-2F29-4EFF-99C8-B31629005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2173" y="2281645"/>
              <a:ext cx="1976507" cy="392572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E3B8CAF-E499-48DD-9C48-A06F9658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127" y="2672862"/>
              <a:ext cx="1733158" cy="3050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73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7643750" y="1696127"/>
            <a:ext cx="4548250" cy="3412314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460" y="17802"/>
            <a:ext cx="10801350" cy="919057"/>
          </a:xfrm>
        </p:spPr>
        <p:txBody>
          <a:bodyPr>
            <a:normAutofit/>
          </a:bodyPr>
          <a:lstStyle/>
          <a:p>
            <a:r>
              <a:rPr lang="en-US" dirty="0">
                <a:ea typeface="BatangChe" pitchFamily="49" charset="-127"/>
                <a:cs typeface="Arial" pitchFamily="34" charset="0"/>
              </a:rPr>
              <a:t>Bank Problems with Bot Clouds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430880" y="3441902"/>
            <a:ext cx="1675510" cy="1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286" y="1924072"/>
            <a:ext cx="1055889" cy="1055889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6467625" y="3439960"/>
            <a:ext cx="1675510" cy="1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E34D17EC-0123-4B11-892B-582807512D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/>
          <a:stretch/>
        </p:blipFill>
        <p:spPr>
          <a:xfrm>
            <a:off x="432633" y="1207930"/>
            <a:ext cx="2816498" cy="5464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2BE4DA-7887-4C26-A756-870D2C9FBE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45" y="936859"/>
            <a:ext cx="3010519" cy="59306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85454" y="5406044"/>
            <a:ext cx="1377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Any Cloud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Any Vendor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5894" y="1000742"/>
            <a:ext cx="4839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CBE Forbid Customer Data to go to Cloud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Cost of Cloud is open Ended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9564B7-EFD6-4509-BABF-385FAF1AAD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27" t="19913" r="25025" b="18831"/>
          <a:stretch/>
        </p:blipFill>
        <p:spPr>
          <a:xfrm>
            <a:off x="5106390" y="3724307"/>
            <a:ext cx="1117128" cy="1091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E13D18-F8F4-45A7-8E56-88CF46C5A3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886" r="15223" b="5281"/>
          <a:stretch/>
        </p:blipFill>
        <p:spPr>
          <a:xfrm>
            <a:off x="9233285" y="2514682"/>
            <a:ext cx="1447210" cy="14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765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848600" y="1461808"/>
            <a:ext cx="2712092" cy="4880758"/>
          </a:xfrm>
          <a:prstGeom prst="roundRect">
            <a:avLst/>
          </a:prstGeom>
          <a:solidFill>
            <a:srgbClr val="E9F4D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460" y="17802"/>
            <a:ext cx="10801350" cy="919057"/>
          </a:xfrm>
        </p:spPr>
        <p:txBody>
          <a:bodyPr>
            <a:normAutofit/>
          </a:bodyPr>
          <a:lstStyle/>
          <a:p>
            <a:r>
              <a:rPr lang="en-US" dirty="0">
                <a:ea typeface="BatangChe" pitchFamily="49" charset="-127"/>
                <a:cs typeface="Arial" pitchFamily="34" charset="0"/>
              </a:rPr>
              <a:t>eBSEG CEEP On-Perm ChatBot Save on Cloud Cost/Secure Data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34D17EC-0123-4B11-892B-582807512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/>
          <a:stretch/>
        </p:blipFill>
        <p:spPr>
          <a:xfrm>
            <a:off x="432633" y="1207930"/>
            <a:ext cx="2816498" cy="5464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2BE4DA-7887-4C26-A756-870D2C9FBE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45" y="936859"/>
            <a:ext cx="3010519" cy="59306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427185" y="2241669"/>
            <a:ext cx="1583500" cy="2620645"/>
            <a:chOff x="5935358" y="2091726"/>
            <a:chExt cx="1583500" cy="2620645"/>
          </a:xfrm>
        </p:grpSpPr>
        <p:pic>
          <p:nvPicPr>
            <p:cNvPr id="22" name="Picture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358" y="2091726"/>
              <a:ext cx="1583500" cy="72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173110" y="434303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On Perm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156923" y="166345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Bank Secured Env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06917" y="1960157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Save on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Cloud Cost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E1B0DC-BDA7-481E-A525-01A05EC84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286" y="1924072"/>
            <a:ext cx="1055889" cy="105588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85BDA35-1AA2-4C23-8A5D-D1972DA160A0}"/>
              </a:ext>
            </a:extLst>
          </p:cNvPr>
          <p:cNvCxnSpPr/>
          <p:nvPr/>
        </p:nvCxnSpPr>
        <p:spPr>
          <a:xfrm>
            <a:off x="6467625" y="3439960"/>
            <a:ext cx="1675510" cy="1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C3B8403-7998-40ED-967A-AE9A60CAAE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27" t="19913" r="25025" b="18831"/>
          <a:stretch/>
        </p:blipFill>
        <p:spPr>
          <a:xfrm>
            <a:off x="5106390" y="3724307"/>
            <a:ext cx="1117128" cy="1091448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CFE49B0-03C5-45E9-A5BD-C3223A4F2868}"/>
              </a:ext>
            </a:extLst>
          </p:cNvPr>
          <p:cNvCxnSpPr/>
          <p:nvPr/>
        </p:nvCxnSpPr>
        <p:spPr>
          <a:xfrm>
            <a:off x="3430880" y="3441902"/>
            <a:ext cx="1675510" cy="1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697D225-33B3-4BEB-B446-2D7F37E47789}"/>
              </a:ext>
            </a:extLst>
          </p:cNvPr>
          <p:cNvSpPr txBox="1"/>
          <p:nvPr/>
        </p:nvSpPr>
        <p:spPr>
          <a:xfrm>
            <a:off x="3733800" y="6342566"/>
            <a:ext cx="789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</a:rPr>
              <a:t>eBSEG ChatBot built to fit Banks and Insurance Sector security needs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266689B-E2A2-40AC-B221-662463E2AD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886" r="15223" b="5281"/>
          <a:stretch/>
        </p:blipFill>
        <p:spPr>
          <a:xfrm>
            <a:off x="8462354" y="2924373"/>
            <a:ext cx="1447210" cy="14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452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80D9D-0DC3-40A1-9025-62F04BD9D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CEEP Digital Assistant Features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45CC1F-4258-428C-B33A-2D19F8DE4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976504"/>
              </p:ext>
            </p:extLst>
          </p:nvPr>
        </p:nvGraphicFramePr>
        <p:xfrm>
          <a:off x="773888" y="1066800"/>
          <a:ext cx="10125700" cy="5740822"/>
        </p:xfrm>
        <a:graphic>
          <a:graphicData uri="http://schemas.openxmlformats.org/drawingml/2006/table">
            <a:tbl>
              <a:tblPr firstRow="1" firstCol="1" bandRow="1"/>
              <a:tblGrid>
                <a:gridCol w="6672334">
                  <a:extLst>
                    <a:ext uri="{9D8B030D-6E8A-4147-A177-3AD203B41FA5}">
                      <a16:colId xmlns:a16="http://schemas.microsoft.com/office/drawing/2014/main" val="4127494128"/>
                    </a:ext>
                  </a:extLst>
                </a:gridCol>
                <a:gridCol w="3453366">
                  <a:extLst>
                    <a:ext uri="{9D8B030D-6E8A-4147-A177-3AD203B41FA5}">
                      <a16:colId xmlns:a16="http://schemas.microsoft.com/office/drawing/2014/main" val="292469905"/>
                    </a:ext>
                  </a:extLst>
                </a:gridCol>
              </a:tblGrid>
              <a:tr h="343677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Features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CEEP Digital Assistant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342743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CEEP Search engine Like Intent discovery logic 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153862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Intelligent Single Matching/Multi-Matching of Answers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905468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 prem Solution 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29024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Does NOT Require Subscription License 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091727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English Language Support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720479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Arabic Language Support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9710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Franco Arabic Language Support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852324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Highly Secure Login and Session Management for private data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786236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Ignore Words / Word Synonyms (Thesaurus)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32921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 Service Command Cleaning Feature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2333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Built in FAQ System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457984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Menu Driven Click through System for Structured Data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028668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Wizard Based Conversation for data gathering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931741"/>
                  </a:ext>
                </a:extLst>
              </a:tr>
              <a:tr h="300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User Feedback/Satisfaction Module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45817"/>
                  </a:ext>
                </a:extLst>
              </a:tr>
              <a:tr h="300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Omni Channel Chat that’s allows continue communication on different channel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380804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Content Full Admin controlled by Business Team  with Full Reports for Stats and Tuning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750083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Messenger Customer handover to Agent and Backward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þ</a:t>
                      </a:r>
                    </a:p>
                  </a:txBody>
                  <a:tcPr marL="52750" marR="52750" marT="8601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666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9406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36" y="18790"/>
            <a:ext cx="10801350" cy="919057"/>
          </a:xfrm>
        </p:spPr>
        <p:txBody>
          <a:bodyPr>
            <a:normAutofit/>
          </a:bodyPr>
          <a:lstStyle/>
          <a:p>
            <a:r>
              <a:rPr lang="en-US" dirty="0">
                <a:ea typeface="BatangChe" pitchFamily="49" charset="-127"/>
                <a:cs typeface="Arial" pitchFamily="34" charset="0"/>
              </a:rPr>
              <a:t>eBSEG Digital Assistant – Support Voice Channels</a:t>
            </a:r>
            <a:endParaRPr lang="en-US" dirty="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98236" y="18790"/>
            <a:ext cx="10801350" cy="91905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7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16B1260-F709-490A-BB9A-0C9F9DE981FE}"/>
              </a:ext>
            </a:extLst>
          </p:cNvPr>
          <p:cNvSpPr/>
          <p:nvPr/>
        </p:nvSpPr>
        <p:spPr>
          <a:xfrm>
            <a:off x="52587" y="937847"/>
            <a:ext cx="9066335" cy="2577558"/>
          </a:xfrm>
          <a:prstGeom prst="rightArrow">
            <a:avLst>
              <a:gd name="adj1" fmla="val 41286"/>
              <a:gd name="adj2" fmla="val 3257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</a:rPr>
              <a:t>Add the Voice Enabled channels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</a:rPr>
              <a:t>Alexa, Apple Siri, Google Assistant </a:t>
            </a:r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</a:rPr>
              <a:t>(when they allow Egypt)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80A031A-D86C-4ACF-AFDC-8B44345DF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2" t="12113" r="29747" b="7573"/>
          <a:stretch/>
        </p:blipFill>
        <p:spPr>
          <a:xfrm>
            <a:off x="1463824" y="3515405"/>
            <a:ext cx="1363814" cy="1537633"/>
          </a:xfrm>
          <a:prstGeom prst="rect">
            <a:avLst/>
          </a:prstGeom>
          <a:effectLst>
            <a:softEdge rad="381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DABB52-3D92-489A-B577-49ECE42E3F23}"/>
              </a:ext>
            </a:extLst>
          </p:cNvPr>
          <p:cNvGrpSpPr/>
          <p:nvPr/>
        </p:nvGrpSpPr>
        <p:grpSpPr>
          <a:xfrm>
            <a:off x="9118922" y="1025078"/>
            <a:ext cx="2912283" cy="5737134"/>
            <a:chOff x="8433371" y="823065"/>
            <a:chExt cx="2912283" cy="57371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8DDFF5-4B81-4CD4-AF74-469A4D0DB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2" y="986287"/>
              <a:ext cx="2533842" cy="548333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9D2A2A-B143-4C08-BB92-D2D1C32902C4}"/>
                </a:ext>
              </a:extLst>
            </p:cNvPr>
            <p:cNvSpPr/>
            <p:nvPr/>
          </p:nvSpPr>
          <p:spPr>
            <a:xfrm>
              <a:off x="9134764" y="3629891"/>
              <a:ext cx="83127" cy="123482"/>
            </a:xfrm>
            <a:prstGeom prst="rect">
              <a:avLst/>
            </a:prstGeom>
            <a:solidFill>
              <a:srgbClr val="E9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89D660-8C9B-4B7D-9CDB-4464952201FF}"/>
                </a:ext>
              </a:extLst>
            </p:cNvPr>
            <p:cNvSpPr/>
            <p:nvPr/>
          </p:nvSpPr>
          <p:spPr>
            <a:xfrm>
              <a:off x="10346789" y="3629891"/>
              <a:ext cx="83127" cy="123482"/>
            </a:xfrm>
            <a:prstGeom prst="rect">
              <a:avLst/>
            </a:prstGeom>
            <a:solidFill>
              <a:srgbClr val="E9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DF552D-D86E-45DA-AF0B-4FD1D9DEF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3371" y="823065"/>
              <a:ext cx="2912283" cy="5737134"/>
            </a:xfrm>
            <a:prstGeom prst="rect">
              <a:avLst/>
            </a:prstGeom>
          </p:spPr>
        </p:pic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EEC9070B-3C11-4687-B38B-05C3E0BA7FF7}"/>
              </a:ext>
            </a:extLst>
          </p:cNvPr>
          <p:cNvSpPr/>
          <p:nvPr/>
        </p:nvSpPr>
        <p:spPr>
          <a:xfrm rot="10800000" flipV="1">
            <a:off x="6181513" y="3241513"/>
            <a:ext cx="2912284" cy="142774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</a:rPr>
              <a:t>Integration with Voice Channels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087" y="4830821"/>
            <a:ext cx="841648" cy="8416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76" y="290797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019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Digital Assistant Functions</a:t>
            </a:r>
          </a:p>
        </p:txBody>
      </p:sp>
    </p:spTree>
    <p:extLst>
      <p:ext uri="{BB962C8B-B14F-4D97-AF65-F5344CB8AC3E}">
        <p14:creationId xmlns:p14="http://schemas.microsoft.com/office/powerpoint/2010/main" val="24070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233686-0493-43D5-A93B-1941C4A318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982" y="1749675"/>
            <a:ext cx="5206881" cy="4174341"/>
          </a:xfrm>
        </p:spPr>
        <p:txBody>
          <a:bodyPr>
            <a:normAutofit/>
          </a:bodyPr>
          <a:lstStyle/>
          <a:p>
            <a:pPr marL="285750" marR="365760" indent="-285750" fontAlgn="base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Handle customer general inquires.</a:t>
            </a:r>
          </a:p>
          <a:p>
            <a:pPr marL="285750" marR="365760" indent="-285750" fontAlgn="base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Branches/ATMs Locator.</a:t>
            </a:r>
          </a:p>
          <a:p>
            <a:pPr marL="742950" marR="365760" lvl="1" indent="-285750" fontAlgn="base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Integrated with Banki Data Module </a:t>
            </a:r>
          </a:p>
          <a:p>
            <a:pPr marL="285750" marR="365760" indent="-285750" fontAlgn="base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Support to digital channels: "How to?”/User Guide.</a:t>
            </a:r>
          </a:p>
          <a:p>
            <a:pPr marL="285750" marR="365760" indent="-285750" fontAlgn="base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Sales/On Boarding: to be integrated with either Public portal acquisition or Banki Acquisition</a:t>
            </a:r>
          </a:p>
          <a:p>
            <a:pPr marL="285750" indent="-285750" algn="l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Digital Assistant Functions for Phase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91F732-82E2-4A92-AB07-00CCDB87EC89}"/>
              </a:ext>
            </a:extLst>
          </p:cNvPr>
          <p:cNvSpPr/>
          <p:nvPr/>
        </p:nvSpPr>
        <p:spPr>
          <a:xfrm>
            <a:off x="35727" y="933984"/>
            <a:ext cx="11504635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90500" algn="just">
              <a:spcBef>
                <a:spcPts val="225"/>
              </a:spcBef>
              <a:spcAft>
                <a:spcPts val="225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are examples of Proposed Banking Bot Services for Phase 1 </a:t>
            </a:r>
          </a:p>
          <a:p>
            <a:pPr marL="190500" marR="190500" algn="just">
              <a:spcBef>
                <a:spcPts val="225"/>
              </a:spcBef>
              <a:spcAft>
                <a:spcPts val="225"/>
              </a:spcAft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AE3CF-C7E8-48AC-AD52-F3777506F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7323"/>
          <a:stretch/>
        </p:blipFill>
        <p:spPr>
          <a:xfrm>
            <a:off x="5273863" y="2002221"/>
            <a:ext cx="6816513" cy="347707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725332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CEEP</a:t>
            </a:r>
            <a:r>
              <a:rPr lang="en-US" sz="2000" baseline="100000" dirty="0"/>
              <a:t>TM</a:t>
            </a:r>
            <a:r>
              <a:rPr lang="en-US" dirty="0"/>
              <a:t> Patent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9754" y="18790"/>
            <a:ext cx="6023890" cy="7029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6287" y="4041712"/>
            <a:ext cx="9928080" cy="267517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B1D559-33DA-4FC8-86B6-FAB726D85ED2}"/>
              </a:ext>
            </a:extLst>
          </p:cNvPr>
          <p:cNvSpPr/>
          <p:nvPr/>
        </p:nvSpPr>
        <p:spPr>
          <a:xfrm>
            <a:off x="3200400" y="6324600"/>
            <a:ext cx="5791200" cy="228600"/>
          </a:xfrm>
          <a:prstGeom prst="rect">
            <a:avLst/>
          </a:prstGeom>
          <a:solidFill>
            <a:srgbClr val="FFFAB9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1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7FED8-D486-4024-A9C9-B67A1CF24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36" y="2043272"/>
            <a:ext cx="4852136" cy="3521958"/>
          </a:xfrm>
        </p:spPr>
        <p:txBody>
          <a:bodyPr>
            <a:normAutofit lnSpcReduction="10000"/>
          </a:bodyPr>
          <a:lstStyle/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Account Balance Inquiry</a:t>
            </a:r>
          </a:p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Card Available Balance</a:t>
            </a:r>
          </a:p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Loan Outstanding Balance</a:t>
            </a:r>
          </a:p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Account Transactions</a:t>
            </a:r>
          </a:p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Card Transactions</a:t>
            </a:r>
          </a:p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Account to Account Transfer</a:t>
            </a:r>
          </a:p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Card Payment</a:t>
            </a:r>
          </a:p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Bill Payment</a:t>
            </a:r>
          </a:p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Block Card</a:t>
            </a:r>
          </a:p>
          <a:p>
            <a:pPr marL="742950" marR="365760" lvl="1" indent="-285750" algn="just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eBSEG Chat Possible Future Enhancement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91F732-82E2-4A92-AB07-00CCDB87EC89}"/>
              </a:ext>
            </a:extLst>
          </p:cNvPr>
          <p:cNvSpPr/>
          <p:nvPr/>
        </p:nvSpPr>
        <p:spPr>
          <a:xfrm>
            <a:off x="0" y="970516"/>
            <a:ext cx="11646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marR="190500" indent="-342900" algn="just"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are examples of possible Future Banking Bot Services Enhancement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AE3CF-C7E8-48AC-AD52-F3777506F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7323"/>
          <a:stretch/>
        </p:blipFill>
        <p:spPr>
          <a:xfrm>
            <a:off x="4437477" y="1885614"/>
            <a:ext cx="7754523" cy="395555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4908920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BatangChe" pitchFamily="49" charset="-127"/>
                <a:cs typeface="Arial" pitchFamily="34" charset="0"/>
              </a:rPr>
              <a:t>CA Banking Messenger Channel Bot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D17EC-0123-4B11-892B-582807512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/>
          <a:stretch/>
        </p:blipFill>
        <p:spPr>
          <a:xfrm>
            <a:off x="1394143" y="1185111"/>
            <a:ext cx="2816498" cy="546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0C4CC-9676-4167-9013-48A8A4D71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52" y="1034673"/>
            <a:ext cx="2856599" cy="5713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815CA-F7A1-48CE-AF2C-56EB9EDC0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64" y="1105539"/>
            <a:ext cx="2727391" cy="5456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2BE4DA-7887-4C26-A756-870D2C9FBE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855" y="914040"/>
            <a:ext cx="3010519" cy="5930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600DA9-6FA6-4490-9B08-372004592E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989" y="958360"/>
            <a:ext cx="3010519" cy="5930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660548-439E-426A-9D85-0DA1AEAAE8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123" y="937847"/>
            <a:ext cx="3010519" cy="59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367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BatangChe" pitchFamily="49" charset="-127"/>
                <a:cs typeface="Arial" pitchFamily="34" charset="0"/>
              </a:rPr>
              <a:t>CA Banking Messenger Channel Bot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D17EC-0123-4B11-892B-582807512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/>
          <a:stretch/>
        </p:blipFill>
        <p:spPr>
          <a:xfrm>
            <a:off x="1394143" y="1185111"/>
            <a:ext cx="2816498" cy="546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0C4CC-9676-4167-9013-48A8A4D71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52" y="1034673"/>
            <a:ext cx="2856599" cy="5713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815CA-F7A1-48CE-AF2C-56EB9EDC0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64" y="1105539"/>
            <a:ext cx="2727391" cy="5456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2BE4DA-7887-4C26-A756-870D2C9FBE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855" y="914040"/>
            <a:ext cx="3010519" cy="5930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600DA9-6FA6-4490-9B08-372004592E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989" y="958360"/>
            <a:ext cx="3010519" cy="5930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660548-439E-426A-9D85-0DA1AEAAE8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123" y="937847"/>
            <a:ext cx="3010519" cy="59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30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8DF5B-AE0A-415A-AB44-080A8C66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6" y="1764776"/>
            <a:ext cx="10562167" cy="1664224"/>
          </a:xfrm>
        </p:spPr>
        <p:txBody>
          <a:bodyPr/>
          <a:lstStyle/>
          <a:p>
            <a:r>
              <a:rPr lang="en-US" dirty="0"/>
              <a:t>Omni Channel Remote Sales</a:t>
            </a:r>
            <a:br>
              <a:rPr lang="en-US" dirty="0"/>
            </a:br>
            <a:r>
              <a:rPr lang="en-US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1909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81894" y="428925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Remote Sales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Sales Agent Tablet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00" y="4804858"/>
            <a:ext cx="7467600" cy="15197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Assisted Car Loan Acquisition System on Mobile/Tablet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Remote Sales Agent Deal Follow-up and Status System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On Board new Customers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Follow up Requests Status/Loan Approvals</a:t>
            </a:r>
          </a:p>
        </p:txBody>
      </p:sp>
      <p:pic>
        <p:nvPicPr>
          <p:cNvPr id="13" name="Picture 2" descr="Image result for car sales tabl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"/>
          <a:stretch/>
        </p:blipFill>
        <p:spPr bwMode="auto">
          <a:xfrm>
            <a:off x="3877294" y="1752601"/>
            <a:ext cx="4191000" cy="27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464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Personal Finance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>
            <a:extLst>
              <a:ext uri="{FF2B5EF4-FFF2-40B4-BE49-F238E27FC236}">
                <a16:creationId xmlns:a16="http://schemas.microsoft.com/office/drawing/2014/main" id="{B0CB0C00-C2A7-4EB1-99A5-C26905ED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21896"/>
            <a:ext cx="2628900" cy="53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1">
            <a:extLst>
              <a:ext uri="{FF2B5EF4-FFF2-40B4-BE49-F238E27FC236}">
                <a16:creationId xmlns:a16="http://schemas.microsoft.com/office/drawing/2014/main" id="{49EEB169-4DB9-49A4-88A5-C8B3213B1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040758"/>
            <a:ext cx="2628900" cy="53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C87399-75F8-4FA3-8C11-624EA9E90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CAC2E3-1250-44FB-AF54-5365DFE67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4DF969B-C613-4C7B-A01F-D0D075124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48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35DADFC-D487-4AD3-9A83-18EECCDD7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38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6B52E43-6A1C-4721-98F6-564111E40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9" y="19049"/>
            <a:ext cx="10801351" cy="919057"/>
          </a:xfrm>
        </p:spPr>
        <p:txBody>
          <a:bodyPr/>
          <a:lstStyle/>
          <a:p>
            <a:r>
              <a:rPr lang="en-US" sz="2800" dirty="0"/>
              <a:t>Personal Finance Management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20095D-6D5C-4104-BF37-C3E17ED5BD86}"/>
              </a:ext>
            </a:extLst>
          </p:cNvPr>
          <p:cNvSpPr/>
          <p:nvPr/>
        </p:nvSpPr>
        <p:spPr>
          <a:xfrm>
            <a:off x="261056" y="1144087"/>
            <a:ext cx="6096000" cy="472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a typeface="BatangChe" pitchFamily="49" charset="-127"/>
                <a:cs typeface="Arial" pitchFamily="34" charset="0"/>
              </a:rPr>
              <a:t>Customer control and monitor the daily and monthly income/expense</a:t>
            </a:r>
          </a:p>
          <a:p>
            <a:pPr marL="514350" indent="-514350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a typeface="BatangChe" pitchFamily="49" charset="-127"/>
                <a:cs typeface="Arial" pitchFamily="34" charset="0"/>
              </a:rPr>
              <a:t>Customer enter his monthly income and Savings Target category Values/% in a selected Month</a:t>
            </a:r>
          </a:p>
          <a:p>
            <a:pPr marL="514350" indent="-514350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a typeface="BatangChe" pitchFamily="49" charset="-127"/>
                <a:cs typeface="Arial" pitchFamily="34" charset="0"/>
              </a:rPr>
              <a:t>Customer Classify transactions to spending category.</a:t>
            </a:r>
          </a:p>
          <a:p>
            <a:pPr marL="514350" indent="-514350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  <a:ea typeface="BatangChe" pitchFamily="49" charset="-127"/>
              <a:cs typeface="Arial" pitchFamily="34" charset="0"/>
            </a:endParaRPr>
          </a:p>
          <a:p>
            <a:pPr marL="514350" indent="-514350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  <a:ea typeface="BatangChe" pitchFamily="49" charset="-127"/>
              <a:cs typeface="Arial" pitchFamily="34" charset="0"/>
            </a:endParaRP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</a:pPr>
            <a:r>
              <a:rPr lang="en-US" sz="2400" b="1" dirty="0">
                <a:solidFill>
                  <a:srgbClr val="C00000"/>
                </a:solidFill>
                <a:ea typeface="BatangChe" pitchFamily="49" charset="-127"/>
                <a:cs typeface="Arial" pitchFamily="34" charset="0"/>
              </a:rPr>
              <a:t>Bank gets huge InSite on Customer spending and plans that help in targeting and sales</a:t>
            </a:r>
          </a:p>
        </p:txBody>
      </p:sp>
    </p:spTree>
    <p:extLst>
      <p:ext uri="{BB962C8B-B14F-4D97-AF65-F5344CB8AC3E}">
        <p14:creationId xmlns:p14="http://schemas.microsoft.com/office/powerpoint/2010/main" val="7083693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Based Marketing</a:t>
            </a:r>
          </a:p>
        </p:txBody>
      </p:sp>
    </p:spTree>
    <p:extLst>
      <p:ext uri="{BB962C8B-B14F-4D97-AF65-F5344CB8AC3E}">
        <p14:creationId xmlns:p14="http://schemas.microsoft.com/office/powerpoint/2010/main" val="9159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C87399-75F8-4FA3-8C11-624EA9E90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CAC2E3-1250-44FB-AF54-5365DFE67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4DF969B-C613-4C7B-A01F-D0D075124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48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35DADFC-D487-4AD3-9A83-18EECCDD7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38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6B52E43-6A1C-4721-98F6-564111E40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9" y="19049"/>
            <a:ext cx="10801351" cy="919057"/>
          </a:xfrm>
        </p:spPr>
        <p:txBody>
          <a:bodyPr/>
          <a:lstStyle/>
          <a:p>
            <a:r>
              <a:rPr lang="en-US" sz="2800" dirty="0"/>
              <a:t>Location Based Marketing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20095D-6D5C-4104-BF37-C3E17ED5BD86}"/>
              </a:ext>
            </a:extLst>
          </p:cNvPr>
          <p:cNvSpPr/>
          <p:nvPr/>
        </p:nvSpPr>
        <p:spPr>
          <a:xfrm>
            <a:off x="261056" y="1144087"/>
            <a:ext cx="609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  <a:ea typeface="BatangChe" pitchFamily="49" charset="-127"/>
                <a:cs typeface="Arial" pitchFamily="34" charset="0"/>
              </a:rPr>
              <a:t>“Egyptians Love Offers”</a:t>
            </a:r>
          </a:p>
          <a:p>
            <a:pPr marL="514350" indent="-514350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a typeface="BatangChe" pitchFamily="49" charset="-127"/>
                <a:cs typeface="Arial" pitchFamily="34" charset="0"/>
              </a:rPr>
              <a:t>Customer will receive a notification on his/ her Mobile or Tablet only once s/he gets near by selected location(s) for each offer</a:t>
            </a:r>
          </a:p>
          <a:p>
            <a:pPr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</a:pPr>
            <a:r>
              <a:rPr lang="en-US" sz="2400" b="1" dirty="0">
                <a:solidFill>
                  <a:srgbClr val="C00000"/>
                </a:solidFill>
                <a:ea typeface="BatangChe" pitchFamily="49" charset="-127"/>
                <a:cs typeface="Arial" pitchFamily="34" charset="0"/>
              </a:rPr>
              <a:t>Bank can sell service to Merchants &amp; Promote their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78137F-870E-499C-9E2D-EFF8E0A06AB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t="36608" r="28451" b="7588"/>
          <a:stretch/>
        </p:blipFill>
        <p:spPr>
          <a:xfrm>
            <a:off x="4419600" y="3505201"/>
            <a:ext cx="4038600" cy="2971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E9DAE7-CDD7-44F5-8F94-4E33CB946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25" y="985377"/>
            <a:ext cx="3012149" cy="57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145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Omnichannel Media Rich </a:t>
            </a:r>
            <a:br>
              <a:rPr lang="en-US" dirty="0"/>
            </a:br>
            <a:r>
              <a:rPr lang="en-US" dirty="0"/>
              <a:t>Enterprise Messaging and Alerting</a:t>
            </a:r>
          </a:p>
        </p:txBody>
      </p:sp>
    </p:spTree>
    <p:extLst>
      <p:ext uri="{BB962C8B-B14F-4D97-AF65-F5344CB8AC3E}">
        <p14:creationId xmlns:p14="http://schemas.microsoft.com/office/powerpoint/2010/main" val="58867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eBSEG Sample References</a:t>
            </a:r>
          </a:p>
        </p:txBody>
      </p:sp>
    </p:spTree>
    <p:extLst>
      <p:ext uri="{BB962C8B-B14F-4D97-AF65-F5344CB8AC3E}">
        <p14:creationId xmlns:p14="http://schemas.microsoft.com/office/powerpoint/2010/main" val="81445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6047" y="1646248"/>
            <a:ext cx="5294378" cy="3970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1" y="666924"/>
            <a:ext cx="8772396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defRPr/>
            </a:pP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+mn-ea"/>
                <a:cs typeface="Arial" charset="0"/>
              </a:rPr>
              <a:t>BSEG 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eMessaging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+mn-ea"/>
                <a:cs typeface="Arial" charset="0"/>
              </a:rPr>
              <a:t> Scalable Enterprise Engagement Platform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Messaging Channels</a:t>
            </a:r>
          </a:p>
        </p:txBody>
      </p:sp>
      <p:sp>
        <p:nvSpPr>
          <p:cNvPr id="3" name="AutoShape 2" descr="Image result for messenger icon"/>
          <p:cNvSpPr>
            <a:spLocks noChangeAspect="1" noChangeArrowheads="1"/>
          </p:cNvSpPr>
          <p:nvPr/>
        </p:nvSpPr>
        <p:spPr bwMode="auto">
          <a:xfrm>
            <a:off x="155575" y="-555625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30" y="1970968"/>
            <a:ext cx="1055889" cy="10558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2038939"/>
            <a:ext cx="1047012" cy="1047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2827" t="19913" r="25025" b="18831"/>
          <a:stretch/>
        </p:blipFill>
        <p:spPr>
          <a:xfrm>
            <a:off x="1779512" y="1981485"/>
            <a:ext cx="1117128" cy="1091448"/>
          </a:xfrm>
          <a:prstGeom prst="rect">
            <a:avLst/>
          </a:prstGeom>
        </p:spPr>
      </p:pic>
      <p:pic>
        <p:nvPicPr>
          <p:cNvPr id="21" name="Picture 20" descr="0-02-05-ceada2df2a8327393b3c244b37f5af7f41f4dc6d06a7945c3b88fb883f5be1b1_55032361">
            <a:extLst>
              <a:ext uri="{FF2B5EF4-FFF2-40B4-BE49-F238E27FC236}">
                <a16:creationId xmlns:a16="http://schemas.microsoft.com/office/drawing/2014/main" id="{252F193F-08EC-4B95-9A6E-5ECC2909094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026" r="-1813" b="34617"/>
          <a:stretch/>
        </p:blipFill>
        <p:spPr bwMode="auto">
          <a:xfrm>
            <a:off x="3350571" y="1704052"/>
            <a:ext cx="1959589" cy="19711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A5534D-5019-4CF8-8913-BA23AB359866}"/>
              </a:ext>
            </a:extLst>
          </p:cNvPr>
          <p:cNvSpPr txBox="1"/>
          <p:nvPr/>
        </p:nvSpPr>
        <p:spPr>
          <a:xfrm>
            <a:off x="98237" y="5181600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Facebook</a:t>
            </a:r>
          </a:p>
          <a:p>
            <a:r>
              <a:rPr lang="en-US" dirty="0"/>
              <a:t>Messenger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6F7E6D-2788-46DF-95C2-EDD12ED73B13}"/>
              </a:ext>
            </a:extLst>
          </p:cNvPr>
          <p:cNvSpPr txBox="1"/>
          <p:nvPr/>
        </p:nvSpPr>
        <p:spPr>
          <a:xfrm>
            <a:off x="1713546" y="516694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WhatsApp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0989FC-A6B0-4E3D-8519-FE284D000342}"/>
              </a:ext>
            </a:extLst>
          </p:cNvPr>
          <p:cNvSpPr txBox="1"/>
          <p:nvPr/>
        </p:nvSpPr>
        <p:spPr>
          <a:xfrm>
            <a:off x="3251911" y="518160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iOS &amp; Android</a:t>
            </a:r>
          </a:p>
          <a:p>
            <a:pPr algn="ctr"/>
            <a:r>
              <a:rPr lang="en-US" dirty="0"/>
              <a:t>Mobile Notifications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AF7D24-E00E-4E19-87FC-2BED4DA1BBA6}"/>
              </a:ext>
            </a:extLst>
          </p:cNvPr>
          <p:cNvSpPr txBox="1"/>
          <p:nvPr/>
        </p:nvSpPr>
        <p:spPr>
          <a:xfrm>
            <a:off x="8486904" y="528780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SMS</a:t>
            </a:r>
          </a:p>
        </p:txBody>
      </p:sp>
      <p:pic>
        <p:nvPicPr>
          <p:cNvPr id="27" name="Picture 2" descr="0-02-05-b0126bd5f653239847393bca0ea8b8630c162ac6f8a20f26c1ba1ffd0e13cd3e_16d606ea">
            <a:extLst>
              <a:ext uri="{FF2B5EF4-FFF2-40B4-BE49-F238E27FC236}">
                <a16:creationId xmlns:a16="http://schemas.microsoft.com/office/drawing/2014/main" id="{614CF6F4-D9A9-48AA-AA55-15314AE0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93" y="1600200"/>
            <a:ext cx="1792524" cy="31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4A5A015-3F4F-4EFC-A1A0-9474D93E03CA}"/>
              </a:ext>
            </a:extLst>
          </p:cNvPr>
          <p:cNvSpPr txBox="1"/>
          <p:nvPr/>
        </p:nvSpPr>
        <p:spPr>
          <a:xfrm>
            <a:off x="6078415" y="5259616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App Box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1D6FC3-9222-4A0D-A9E3-9D9F55B08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37" y="2049194"/>
            <a:ext cx="1255642" cy="10470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612DF6-886D-4769-BE32-0540642AFE6C}"/>
              </a:ext>
            </a:extLst>
          </p:cNvPr>
          <p:cNvSpPr txBox="1"/>
          <p:nvPr/>
        </p:nvSpPr>
        <p:spPr>
          <a:xfrm>
            <a:off x="10344156" y="5287809"/>
            <a:ext cx="127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 Teams</a:t>
            </a:r>
          </a:p>
        </p:txBody>
      </p:sp>
    </p:spTree>
    <p:extLst>
      <p:ext uri="{BB962C8B-B14F-4D97-AF65-F5344CB8AC3E}">
        <p14:creationId xmlns:p14="http://schemas.microsoft.com/office/powerpoint/2010/main" val="247472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0" y="321186"/>
            <a:ext cx="78486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889000" fontAlgn="base"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altLang="ar-SA" sz="3600" b="1" dirty="0">
                <a:solidFill>
                  <a:srgbClr val="DA082B"/>
                </a:solidFill>
                <a:ea typeface="BatangChe" pitchFamily="49" charset="-127"/>
              </a:rPr>
              <a:t>Financial Notifications</a:t>
            </a:r>
            <a:endParaRPr lang="en-US" sz="3600" b="1" dirty="0">
              <a:solidFill>
                <a:srgbClr val="DA082B"/>
              </a:solidFill>
              <a:ea typeface="BatangChe" pitchFamily="49" charset="-127"/>
              <a:cs typeface="Arial" pitchFamily="34" charset="0"/>
            </a:endParaRP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sz="3600" b="1" dirty="0">
              <a:solidFill>
                <a:srgbClr val="DA082B"/>
              </a:solidFill>
              <a:ea typeface="BatangChe" pitchFamily="49" charset="-127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CFEC4-DB33-4845-B423-07EBAF2C5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90600"/>
            <a:ext cx="26670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444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00" y="475869"/>
            <a:ext cx="78486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889000" fontAlgn="base"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altLang="ar-SA" sz="3600" b="1" dirty="0">
                <a:solidFill>
                  <a:srgbClr val="DA082B"/>
                </a:solidFill>
                <a:ea typeface="BatangChe" pitchFamily="49" charset="-127"/>
              </a:rPr>
              <a:t>Mobile Alerts Image Support</a:t>
            </a:r>
            <a:endParaRPr lang="en-US" sz="3600" b="1" dirty="0">
              <a:solidFill>
                <a:srgbClr val="DA082B"/>
              </a:solidFill>
              <a:ea typeface="BatangChe" pitchFamily="49" charset="-127"/>
              <a:cs typeface="Arial" pitchFamily="34" charset="0"/>
            </a:endParaRP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sz="3600" b="1" dirty="0">
              <a:solidFill>
                <a:srgbClr val="DA082B"/>
              </a:solidFill>
              <a:ea typeface="BatangChe" pitchFamily="49" charset="-127"/>
              <a:cs typeface="Arial" pitchFamily="34" charset="0"/>
            </a:endParaRPr>
          </a:p>
        </p:txBody>
      </p:sp>
      <p:pic>
        <p:nvPicPr>
          <p:cNvPr id="4" name="Picture 3" descr="0-02-05-ceada2df2a8327393b3c244b37f5af7f41f4dc6d06a7945c3b88fb883f5be1b1_55032361">
            <a:extLst>
              <a:ext uri="{FF2B5EF4-FFF2-40B4-BE49-F238E27FC236}">
                <a16:creationId xmlns:a16="http://schemas.microsoft.com/office/drawing/2014/main" id="{702E1F47-8E81-45F7-AC0E-430ED39D2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28" y="1143000"/>
            <a:ext cx="2562543" cy="5541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4825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00" y="475869"/>
            <a:ext cx="78486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889000" fontAlgn="base"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altLang="ar-SA" sz="3600" b="1" dirty="0">
                <a:solidFill>
                  <a:srgbClr val="DA082B"/>
                </a:solidFill>
                <a:ea typeface="BatangChe" pitchFamily="49" charset="-127"/>
              </a:rPr>
              <a:t>In App Notification Center (Public and Private)</a:t>
            </a:r>
            <a:endParaRPr lang="en-US" sz="3600" b="1" dirty="0">
              <a:solidFill>
                <a:srgbClr val="DA082B"/>
              </a:solidFill>
              <a:ea typeface="BatangChe" pitchFamily="49" charset="-127"/>
              <a:cs typeface="Arial" pitchFamily="34" charset="0"/>
            </a:endParaRP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endParaRPr lang="en-US" sz="3600" b="1" dirty="0">
              <a:solidFill>
                <a:srgbClr val="DA082B"/>
              </a:solidFill>
              <a:ea typeface="BatangChe" pitchFamily="49" charset="-127"/>
              <a:cs typeface="Arial" pitchFamily="34" charset="0"/>
            </a:endParaRPr>
          </a:p>
        </p:txBody>
      </p:sp>
      <p:pic>
        <p:nvPicPr>
          <p:cNvPr id="2050" name="Picture 2" descr="0-02-05-b0126bd5f653239847393bca0ea8b8630c162ac6f8a20f26c1ba1ffd0e13cd3e_16d606ea">
            <a:extLst>
              <a:ext uri="{FF2B5EF4-FFF2-40B4-BE49-F238E27FC236}">
                <a16:creationId xmlns:a16="http://schemas.microsoft.com/office/drawing/2014/main" id="{F5DDBA55-96F5-4175-853D-8ED938492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02" y="1754154"/>
            <a:ext cx="2789546" cy="495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522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36530"/>
            <a:ext cx="8915400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150000"/>
              </a:lnSpc>
              <a:spcBef>
                <a:spcPct val="0"/>
              </a:spcBef>
              <a:buSzPct val="68000"/>
            </a:pPr>
            <a:r>
              <a:rPr lang="en-US" altLang="ar-SA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Bulk/Marketing Advanced Message with Customer Actions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988A9-D809-4E79-AEF1-7CDAE92B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50732"/>
            <a:ext cx="9144000" cy="49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498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36530"/>
            <a:ext cx="891540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150000"/>
              </a:lnSpc>
              <a:spcBef>
                <a:spcPct val="0"/>
              </a:spcBef>
              <a:buSzPct val="68000"/>
            </a:pPr>
            <a:r>
              <a:rPr lang="en-US" altLang="ar-SA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Omnichannel Templates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1C134B-D1D2-470F-B0DF-644734B13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224"/>
            <a:ext cx="12192000" cy="55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607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FF3A-3013-4A1E-86DC-538CCC2C1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Facebook Digital Solutions</a:t>
            </a:r>
          </a:p>
        </p:txBody>
      </p:sp>
    </p:spTree>
    <p:extLst>
      <p:ext uri="{BB962C8B-B14F-4D97-AF65-F5344CB8AC3E}">
        <p14:creationId xmlns:p14="http://schemas.microsoft.com/office/powerpoint/2010/main" val="17681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7998" y="17579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Social Banking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eBSEG Solutions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8298" y="4953001"/>
            <a:ext cx="85344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defRPr/>
            </a:pPr>
            <a:r>
              <a:rPr lang="en-US" sz="3200" b="1" i="1" dirty="0">
                <a:solidFill>
                  <a:srgbClr val="002060"/>
                </a:solidFill>
              </a:rPr>
              <a:t>“Your Strategy to Catch Millennials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defRPr/>
            </a:pPr>
            <a:r>
              <a:rPr lang="en-US" sz="3200" b="1" i="1" dirty="0">
                <a:solidFill>
                  <a:srgbClr val="002060"/>
                </a:solidFill>
              </a:rPr>
              <a:t>with REAL Engagement Banking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defRPr/>
            </a:pPr>
            <a:r>
              <a:rPr lang="en-US" sz="3200" b="1" i="1" dirty="0">
                <a:solidFill>
                  <a:srgbClr val="002060"/>
                </a:solidFill>
              </a:rPr>
              <a:t>Show your Bank on their Time Line”</a:t>
            </a:r>
            <a:endParaRPr lang="en-US" sz="3200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  <p:pic>
        <p:nvPicPr>
          <p:cNvPr id="16390" name="Picture 6" descr="Image result for millennials ba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8" y="1916784"/>
            <a:ext cx="76200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666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8E24-EBF6-4550-988F-C14E1331A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prstClr val="white"/>
                </a:solidFill>
                <a:latin typeface="Calibri"/>
              </a:rPr>
              <a:t>Social Media – Facebook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96D635-EA18-48ED-B426-5C045C249183}"/>
              </a:ext>
            </a:extLst>
          </p:cNvPr>
          <p:cNvSpPr/>
          <p:nvPr/>
        </p:nvSpPr>
        <p:spPr>
          <a:xfrm>
            <a:off x="622040" y="1151448"/>
            <a:ext cx="6096000" cy="10105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3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</a:pPr>
            <a:r>
              <a:rPr lang="en-US" sz="2100" b="1" u="sng" dirty="0">
                <a:solidFill>
                  <a:srgbClr val="C00000"/>
                </a:solidFill>
                <a:latin typeface="Calibri"/>
              </a:rPr>
              <a:t>Omni Channel Social Banking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eAquisition from Facebook</a:t>
            </a:r>
          </a:p>
          <a:p>
            <a:pPr marL="396875" lvl="2" indent="-342900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Calibri"/>
                <a:cs typeface="Arial" pitchFamily="34" charset="0"/>
              </a:rPr>
              <a:t>Full eBanking from Facebook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A2F52F-30A3-4654-83DA-0C4DBC91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987" y="1151448"/>
            <a:ext cx="5902373" cy="4764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1F1505-1787-4BAC-AB56-CFDDC6CC4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40" y="2530476"/>
            <a:ext cx="3968458" cy="33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6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93206" y="1257346"/>
            <a:ext cx="2258568" cy="667427"/>
            <a:chOff x="1832595" y="1257346"/>
            <a:chExt cx="2258568" cy="667427"/>
          </a:xfrm>
        </p:grpSpPr>
        <p:sp>
          <p:nvSpPr>
            <p:cNvPr id="53" name="Rounded Rectangle 9"/>
            <p:cNvSpPr/>
            <p:nvPr/>
          </p:nvSpPr>
          <p:spPr>
            <a:xfrm>
              <a:off x="1832595" y="1257346"/>
              <a:ext cx="2258568" cy="667427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55" name="Picture 17" descr="RajB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86461" y="1313636"/>
              <a:ext cx="2166937" cy="52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5438015" y="1246527"/>
            <a:ext cx="1950294" cy="685723"/>
            <a:chOff x="4207740" y="1246527"/>
            <a:chExt cx="1950294" cy="685723"/>
          </a:xfrm>
        </p:grpSpPr>
        <p:sp>
          <p:nvSpPr>
            <p:cNvPr id="56" name="Rounded Rectangle 11"/>
            <p:cNvSpPr/>
            <p:nvPr/>
          </p:nvSpPr>
          <p:spPr>
            <a:xfrm>
              <a:off x="4207740" y="1246527"/>
              <a:ext cx="1950294" cy="685723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58" name="Picture 18" descr="rajT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88803" y="1301537"/>
              <a:ext cx="1569323" cy="548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9" name="Rounded Rectangle 18"/>
          <p:cNvSpPr/>
          <p:nvPr/>
        </p:nvSpPr>
        <p:spPr>
          <a:xfrm>
            <a:off x="6332903" y="2960826"/>
            <a:ext cx="1190625" cy="678681"/>
          </a:xfrm>
          <a:prstGeom prst="roundRect">
            <a:avLst>
              <a:gd name="adj" fmla="val 7639"/>
            </a:avLst>
          </a:prstGeom>
          <a:noFill/>
          <a:ln w="28575">
            <a:solidFill>
              <a:srgbClr val="00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ounded Rectangle 19"/>
          <p:cNvSpPr/>
          <p:nvPr/>
        </p:nvSpPr>
        <p:spPr>
          <a:xfrm>
            <a:off x="1843312" y="2019468"/>
            <a:ext cx="2149322" cy="801551"/>
          </a:xfrm>
          <a:prstGeom prst="roundRect">
            <a:avLst>
              <a:gd name="adj" fmla="val 7639"/>
            </a:avLst>
          </a:prstGeom>
          <a:noFill/>
          <a:ln w="28575">
            <a:solidFill>
              <a:srgbClr val="00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1" name="Picture 19" descr="SE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2259" y="2063536"/>
            <a:ext cx="19716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" name="Group 61"/>
          <p:cNvGrpSpPr/>
          <p:nvPr/>
        </p:nvGrpSpPr>
        <p:grpSpPr>
          <a:xfrm>
            <a:off x="6627228" y="2000607"/>
            <a:ext cx="2275901" cy="773178"/>
            <a:chOff x="4648200" y="2133600"/>
            <a:chExt cx="2275901" cy="773178"/>
          </a:xfrm>
        </p:grpSpPr>
        <p:pic>
          <p:nvPicPr>
            <p:cNvPr id="63" name="Picture 13" descr="MOI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73390" y="2240028"/>
              <a:ext cx="2008187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Rounded Rectangle 27"/>
            <p:cNvSpPr/>
            <p:nvPr/>
          </p:nvSpPr>
          <p:spPr>
            <a:xfrm>
              <a:off x="4648200" y="2133600"/>
              <a:ext cx="2275901" cy="773178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8" name="Rounded Rectangle 26"/>
          <p:cNvSpPr/>
          <p:nvPr/>
        </p:nvSpPr>
        <p:spPr>
          <a:xfrm>
            <a:off x="1844467" y="2995705"/>
            <a:ext cx="2373002" cy="643802"/>
          </a:xfrm>
          <a:prstGeom prst="roundRect">
            <a:avLst>
              <a:gd name="adj" fmla="val 7639"/>
            </a:avLst>
          </a:prstGeom>
          <a:noFill/>
          <a:ln w="28575">
            <a:solidFill>
              <a:srgbClr val="00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9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57719" y="2991775"/>
            <a:ext cx="2373002" cy="60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" name="Group 69"/>
          <p:cNvGrpSpPr/>
          <p:nvPr/>
        </p:nvGrpSpPr>
        <p:grpSpPr>
          <a:xfrm>
            <a:off x="8374551" y="1268240"/>
            <a:ext cx="1656674" cy="666592"/>
            <a:chOff x="7271367" y="1411762"/>
            <a:chExt cx="1656674" cy="666592"/>
          </a:xfrm>
        </p:grpSpPr>
        <p:pic>
          <p:nvPicPr>
            <p:cNvPr id="71" name="Picture 10" descr="img_falcom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00651" y="1475114"/>
              <a:ext cx="1627390" cy="51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Rounded Rectangle 30"/>
            <p:cNvSpPr/>
            <p:nvPr/>
          </p:nvSpPr>
          <p:spPr>
            <a:xfrm>
              <a:off x="7271367" y="1411762"/>
              <a:ext cx="1656673" cy="666592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829228" y="3806725"/>
            <a:ext cx="1488152" cy="957548"/>
            <a:chOff x="578387" y="4071652"/>
            <a:chExt cx="1488152" cy="957548"/>
          </a:xfrm>
        </p:grpSpPr>
        <p:sp>
          <p:nvSpPr>
            <p:cNvPr id="74" name="Rounded Rectangle 29"/>
            <p:cNvSpPr/>
            <p:nvPr/>
          </p:nvSpPr>
          <p:spPr>
            <a:xfrm>
              <a:off x="578387" y="4071652"/>
              <a:ext cx="1488152" cy="957548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75" name="Picture 11" descr="KH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6915" y="4181791"/>
              <a:ext cx="1269845" cy="73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6" name="Group 75"/>
          <p:cNvGrpSpPr/>
          <p:nvPr/>
        </p:nvGrpSpPr>
        <p:grpSpPr>
          <a:xfrm>
            <a:off x="3433047" y="3815471"/>
            <a:ext cx="1668179" cy="940250"/>
            <a:chOff x="2173953" y="4077934"/>
            <a:chExt cx="1668179" cy="940250"/>
          </a:xfrm>
        </p:grpSpPr>
        <p:sp>
          <p:nvSpPr>
            <p:cNvPr id="77" name="Rounded Rectangle 31"/>
            <p:cNvSpPr/>
            <p:nvPr/>
          </p:nvSpPr>
          <p:spPr>
            <a:xfrm>
              <a:off x="2173953" y="4077934"/>
              <a:ext cx="1668179" cy="940250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78" name="Picture 16" descr="QG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25689" y="4105591"/>
              <a:ext cx="754004" cy="897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" name="Rounded Rectangle 42"/>
          <p:cNvSpPr/>
          <p:nvPr/>
        </p:nvSpPr>
        <p:spPr>
          <a:xfrm>
            <a:off x="1829227" y="4873490"/>
            <a:ext cx="2755069" cy="1015779"/>
          </a:xfrm>
          <a:prstGeom prst="roundRect">
            <a:avLst>
              <a:gd name="adj" fmla="val 7639"/>
            </a:avLst>
          </a:prstGeom>
          <a:noFill/>
          <a:ln w="28575">
            <a:solidFill>
              <a:srgbClr val="00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971766" y="4859164"/>
            <a:ext cx="1503356" cy="993651"/>
            <a:chOff x="4048227" y="5498943"/>
            <a:chExt cx="1503356" cy="993651"/>
          </a:xfrm>
        </p:grpSpPr>
        <p:sp>
          <p:nvSpPr>
            <p:cNvPr id="81" name="Rounded Rectangle 40"/>
            <p:cNvSpPr/>
            <p:nvPr/>
          </p:nvSpPr>
          <p:spPr>
            <a:xfrm>
              <a:off x="4048227" y="5498943"/>
              <a:ext cx="1503356" cy="993651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82" name="Picture 8" descr="AWB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105487" y="5555093"/>
              <a:ext cx="1446096" cy="895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4" name="Picture 8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23461" y="3005780"/>
            <a:ext cx="1640043" cy="606161"/>
          </a:xfrm>
          <a:prstGeom prst="rect">
            <a:avLst/>
          </a:prstGeom>
          <a:noFill/>
        </p:spPr>
      </p:pic>
      <p:sp>
        <p:nvSpPr>
          <p:cNvPr id="85" name="Rounded Rectangle 49"/>
          <p:cNvSpPr/>
          <p:nvPr/>
        </p:nvSpPr>
        <p:spPr>
          <a:xfrm>
            <a:off x="4413937" y="2970441"/>
            <a:ext cx="1649567" cy="641501"/>
          </a:xfrm>
          <a:prstGeom prst="roundRect">
            <a:avLst>
              <a:gd name="adj" fmla="val 7639"/>
            </a:avLst>
          </a:prstGeom>
          <a:noFill/>
          <a:ln w="28575">
            <a:solidFill>
              <a:srgbClr val="00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9214090" y="1982449"/>
            <a:ext cx="1190625" cy="810604"/>
            <a:chOff x="7055359" y="2135564"/>
            <a:chExt cx="1190625" cy="810604"/>
          </a:xfrm>
        </p:grpSpPr>
        <p:pic>
          <p:nvPicPr>
            <p:cNvPr id="87" name="Picture 15" descr="Osool.pn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26097" y="2135564"/>
              <a:ext cx="890163" cy="73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Rounded Rectangle 51"/>
            <p:cNvSpPr/>
            <p:nvPr/>
          </p:nvSpPr>
          <p:spPr>
            <a:xfrm>
              <a:off x="7055359" y="2144617"/>
              <a:ext cx="1190625" cy="801551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411224" y="2009909"/>
            <a:ext cx="1665671" cy="798052"/>
            <a:chOff x="2819400" y="2143075"/>
            <a:chExt cx="1665671" cy="798052"/>
          </a:xfrm>
        </p:grpSpPr>
        <p:sp>
          <p:nvSpPr>
            <p:cNvPr id="90" name="Rounded Rectangle 16"/>
            <p:cNvSpPr/>
            <p:nvPr/>
          </p:nvSpPr>
          <p:spPr>
            <a:xfrm>
              <a:off x="2819400" y="2143075"/>
              <a:ext cx="1665671" cy="798052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91" name="Picture 90" descr="cid:image038.jpg@01D02D97.F5165EE0">
              <a:hlinkClick r:id="rId13"/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731" y="2184774"/>
              <a:ext cx="1566140" cy="7537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" name="Group 91"/>
          <p:cNvGrpSpPr/>
          <p:nvPr/>
        </p:nvGrpSpPr>
        <p:grpSpPr>
          <a:xfrm>
            <a:off x="7831196" y="2924805"/>
            <a:ext cx="2588758" cy="811219"/>
            <a:chOff x="6339283" y="2992508"/>
            <a:chExt cx="2588758" cy="811219"/>
          </a:xfrm>
        </p:grpSpPr>
        <p:pic>
          <p:nvPicPr>
            <p:cNvPr id="93" name="Picture 2" descr="Hom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960" y="3032202"/>
              <a:ext cx="2219325" cy="77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Rounded Rectangle 50"/>
            <p:cNvSpPr/>
            <p:nvPr/>
          </p:nvSpPr>
          <p:spPr>
            <a:xfrm>
              <a:off x="6339283" y="2992508"/>
              <a:ext cx="2588758" cy="791918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717272" y="4873490"/>
            <a:ext cx="1093540" cy="993651"/>
            <a:chOff x="2743200" y="5257800"/>
            <a:chExt cx="1093540" cy="993651"/>
          </a:xfrm>
        </p:grpSpPr>
        <p:sp>
          <p:nvSpPr>
            <p:cNvPr id="96" name="Rounded Rectangle 41"/>
            <p:cNvSpPr/>
            <p:nvPr/>
          </p:nvSpPr>
          <p:spPr>
            <a:xfrm>
              <a:off x="2743200" y="5257800"/>
              <a:ext cx="1093540" cy="993651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737"/>
            <a:stretch/>
          </p:blipFill>
          <p:spPr>
            <a:xfrm>
              <a:off x="2805623" y="5259909"/>
              <a:ext cx="978192" cy="945383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1838701" y="5998256"/>
            <a:ext cx="1875795" cy="733329"/>
            <a:chOff x="7892633" y="4273345"/>
            <a:chExt cx="2097194" cy="940249"/>
          </a:xfrm>
        </p:grpSpPr>
        <p:sp>
          <p:nvSpPr>
            <p:cNvPr id="102" name="Rounded Rectangle 32"/>
            <p:cNvSpPr/>
            <p:nvPr/>
          </p:nvSpPr>
          <p:spPr>
            <a:xfrm>
              <a:off x="7892633" y="4273345"/>
              <a:ext cx="1800122" cy="940249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03" name="Picture 2" descr="Cellcom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4827" y="4518532"/>
              <a:ext cx="1905000" cy="38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" name="Group 103"/>
          <p:cNvGrpSpPr/>
          <p:nvPr/>
        </p:nvGrpSpPr>
        <p:grpSpPr>
          <a:xfrm>
            <a:off x="7561126" y="4859164"/>
            <a:ext cx="1682405" cy="1001462"/>
            <a:chOff x="5676578" y="5368127"/>
            <a:chExt cx="1682405" cy="1001462"/>
          </a:xfrm>
        </p:grpSpPr>
        <p:sp>
          <p:nvSpPr>
            <p:cNvPr id="105" name="Rounded Rectangle 43"/>
            <p:cNvSpPr/>
            <p:nvPr/>
          </p:nvSpPr>
          <p:spPr>
            <a:xfrm>
              <a:off x="5676578" y="5368127"/>
              <a:ext cx="1682405" cy="1001462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8323" y="5498943"/>
              <a:ext cx="1159521" cy="813395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8234773" y="3813150"/>
            <a:ext cx="2169942" cy="942571"/>
            <a:chOff x="3952235" y="4060869"/>
            <a:chExt cx="2169942" cy="942571"/>
          </a:xfrm>
        </p:grpSpPr>
        <p:sp>
          <p:nvSpPr>
            <p:cNvPr id="108" name="Rounded Rectangle 54"/>
            <p:cNvSpPr/>
            <p:nvPr/>
          </p:nvSpPr>
          <p:spPr>
            <a:xfrm>
              <a:off x="3952235" y="4060869"/>
              <a:ext cx="2169942" cy="942571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4326" y="4175799"/>
              <a:ext cx="2000223" cy="658588"/>
            </a:xfrm>
            <a:prstGeom prst="rect">
              <a:avLst/>
            </a:prstGeom>
          </p:spPr>
        </p:pic>
      </p:grpSp>
      <p:pic>
        <p:nvPicPr>
          <p:cNvPr id="110" name="Picture 4" descr="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8263" y="3990111"/>
            <a:ext cx="2476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ounded Rectangle 50"/>
          <p:cNvSpPr/>
          <p:nvPr/>
        </p:nvSpPr>
        <p:spPr>
          <a:xfrm>
            <a:off x="5188314" y="3827529"/>
            <a:ext cx="2959371" cy="913448"/>
          </a:xfrm>
          <a:prstGeom prst="roundRect">
            <a:avLst>
              <a:gd name="adj" fmla="val 7639"/>
            </a:avLst>
          </a:prstGeom>
          <a:noFill/>
          <a:ln w="28575">
            <a:solidFill>
              <a:srgbClr val="00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7744306" y="5986625"/>
            <a:ext cx="1673029" cy="757046"/>
            <a:chOff x="3812992" y="5972661"/>
            <a:chExt cx="1673029" cy="757046"/>
          </a:xfrm>
        </p:grpSpPr>
        <p:pic>
          <p:nvPicPr>
            <p:cNvPr id="113" name="Picture 15" descr="28-Dec-09 12-36.png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917106" y="6064469"/>
              <a:ext cx="1424600" cy="55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" name="Rounded Rectangle 50"/>
            <p:cNvSpPr/>
            <p:nvPr/>
          </p:nvSpPr>
          <p:spPr>
            <a:xfrm>
              <a:off x="3812992" y="5972661"/>
              <a:ext cx="1673029" cy="757046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6" name="Rounded Rectangle 50"/>
          <p:cNvSpPr/>
          <p:nvPr/>
        </p:nvSpPr>
        <p:spPr>
          <a:xfrm>
            <a:off x="3789115" y="5981862"/>
            <a:ext cx="1648048" cy="757046"/>
          </a:xfrm>
          <a:prstGeom prst="roundRect">
            <a:avLst>
              <a:gd name="adj" fmla="val 7639"/>
            </a:avLst>
          </a:prstGeom>
          <a:noFill/>
          <a:ln w="28575">
            <a:solidFill>
              <a:srgbClr val="00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References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17641" y="5978814"/>
            <a:ext cx="1757193" cy="757046"/>
            <a:chOff x="5534761" y="5978814"/>
            <a:chExt cx="1757193" cy="757046"/>
          </a:xfrm>
        </p:grpSpPr>
        <p:sp>
          <p:nvSpPr>
            <p:cNvPr id="115" name="Rounded Rectangle 50"/>
            <p:cNvSpPr/>
            <p:nvPr/>
          </p:nvSpPr>
          <p:spPr>
            <a:xfrm>
              <a:off x="5534761" y="5978814"/>
              <a:ext cx="1757193" cy="757046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rgbClr val="FF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2884" y="6089458"/>
              <a:ext cx="1640077" cy="53575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195" y="6037440"/>
            <a:ext cx="1195269" cy="665367"/>
          </a:xfrm>
          <a:prstGeom prst="rect">
            <a:avLst/>
          </a:prstGeom>
        </p:spPr>
      </p:pic>
      <p:sp>
        <p:nvSpPr>
          <p:cNvPr id="100" name="Rounded Rectangle 53"/>
          <p:cNvSpPr/>
          <p:nvPr/>
        </p:nvSpPr>
        <p:spPr>
          <a:xfrm>
            <a:off x="9376506" y="4831564"/>
            <a:ext cx="1028208" cy="1019820"/>
          </a:xfrm>
          <a:prstGeom prst="roundRect">
            <a:avLst>
              <a:gd name="adj" fmla="val 7639"/>
            </a:avLst>
          </a:prstGeom>
          <a:noFill/>
          <a:ln w="28575">
            <a:solidFill>
              <a:srgbClr val="00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69272" y="4911727"/>
            <a:ext cx="2667466" cy="88076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20" y="4884128"/>
            <a:ext cx="613878" cy="1013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01681" y="3010936"/>
            <a:ext cx="1090570" cy="552306"/>
          </a:xfrm>
          <a:prstGeom prst="rect">
            <a:avLst/>
          </a:prstGeom>
        </p:spPr>
      </p:pic>
      <p:grpSp>
        <p:nvGrpSpPr>
          <p:cNvPr id="67" name="Group 66"/>
          <p:cNvGrpSpPr>
            <a:grpSpLocks noChangeAspect="1"/>
          </p:cNvGrpSpPr>
          <p:nvPr/>
        </p:nvGrpSpPr>
        <p:grpSpPr>
          <a:xfrm>
            <a:off x="9521449" y="5978814"/>
            <a:ext cx="795638" cy="798920"/>
            <a:chOff x="7523113" y="5283505"/>
            <a:chExt cx="1162871" cy="1171003"/>
          </a:xfrm>
        </p:grpSpPr>
        <p:pic>
          <p:nvPicPr>
            <p:cNvPr id="83" name="Picture 9" descr="EAB.png"/>
            <p:cNvPicPr>
              <a:picLocks noChangeAspect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7608860" y="5360643"/>
              <a:ext cx="991376" cy="96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" name="Rounded Rectangle 53"/>
            <p:cNvSpPr/>
            <p:nvPr/>
          </p:nvSpPr>
          <p:spPr>
            <a:xfrm>
              <a:off x="7523113" y="5283505"/>
              <a:ext cx="1162871" cy="1171003"/>
            </a:xfrm>
            <a:prstGeom prst="roundRect">
              <a:avLst>
                <a:gd name="adj" fmla="val 7639"/>
              </a:avLst>
            </a:prstGeom>
            <a:noFill/>
            <a:ln w="28575">
              <a:solidFill>
                <a:srgbClr val="0033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endParaRPr lang="en-US" sz="1350" b="0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6749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81894" y="428925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Social Banking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Digital On-Boarding from Facebook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1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4804858"/>
            <a:ext cx="7467600" cy="18245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Show Banking Product Offers on Facebook Time Line and Page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Facebookers can study and buy loans , open accounts from Facebook Bank App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Bank App can show Offer to User and his friends </a:t>
            </a:r>
          </a:p>
        </p:txBody>
      </p:sp>
      <p:pic>
        <p:nvPicPr>
          <p:cNvPr id="13" name="Picture 2" descr="Image result for facebook b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82" y="1666484"/>
            <a:ext cx="538162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1488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94" y="937847"/>
            <a:ext cx="7456735" cy="61627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3862" y="5256472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EBD294-FF3C-487E-A176-19037F86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Facebook App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3B9493-5C07-4F80-91F8-9B54543FC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27" y="1240853"/>
            <a:ext cx="6882655" cy="4170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3320CE-E38E-42EB-BD1E-9CE1A0C59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237" y="2036889"/>
            <a:ext cx="5464104" cy="33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232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94" y="937847"/>
            <a:ext cx="7456735" cy="61627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3862" y="5256472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EBD294-FF3C-487E-A176-19037F86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Facebook App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3B9493-5C07-4F80-91F8-9B54543FC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27" y="1240853"/>
            <a:ext cx="6882655" cy="4170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7517DE-5A1E-43AA-A685-A50211BE6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47" y="2034074"/>
            <a:ext cx="5460632" cy="33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637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81894" y="428925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Omni Channel Social eBanking from Facebook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712" y="-15634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2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4804858"/>
            <a:ext cx="7467600" cy="15197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177800" lvl="2" algn="justLow" fontAlgn="base">
              <a:spcBef>
                <a:spcPts val="400"/>
              </a:spcBef>
              <a:spcAft>
                <a:spcPct val="0"/>
              </a:spcAft>
              <a:buClr>
                <a:srgbClr val="53548A"/>
              </a:buClr>
              <a:buSzPct val="68000"/>
              <a:defRPr sz="2200">
                <a:solidFill>
                  <a:srgbClr val="394266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Facebookers can have Full eBanking from Facebook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44" y="1734726"/>
            <a:ext cx="6896100" cy="29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255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533400"/>
            <a:ext cx="2847059" cy="3257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19196"/>
            <a:ext cx="2859474" cy="3271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11" y="533401"/>
            <a:ext cx="2847059" cy="3257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49" y="3581400"/>
            <a:ext cx="2863110" cy="3275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41" y="3581400"/>
            <a:ext cx="2863110" cy="3275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2" y="3615267"/>
            <a:ext cx="2886692" cy="33025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3600" y="220292"/>
            <a:ext cx="75438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3548A"/>
              </a:buClr>
              <a:defRPr/>
            </a:pPr>
            <a:r>
              <a:rPr lang="en-US" sz="3200" b="1" dirty="0">
                <a:solidFill>
                  <a:srgbClr val="DA082B"/>
                </a:solidFill>
                <a:ea typeface="BatangChe" pitchFamily="49" charset="-127"/>
                <a:cs typeface="Arial" pitchFamily="34" charset="0"/>
              </a:rPr>
              <a:t>Apple Watch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78677" y="57532"/>
            <a:ext cx="28982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/>
              </a:rPr>
              <a:t>e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/>
              </a:rPr>
              <a:t>BSEG Solution 1 </a:t>
            </a:r>
            <a:endParaRPr lang="en-US" sz="12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427348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2155" y="19050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Thank You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8334" r="17223" b="8333"/>
          <a:stretch>
            <a:fillRect/>
          </a:stretch>
        </p:blipFill>
        <p:spPr bwMode="auto">
          <a:xfrm>
            <a:off x="4253994" y="3276600"/>
            <a:ext cx="36771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4503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BSEG Theme 2-Feb-2017">
  <a:themeElements>
    <a:clrScheme name="eBSEG">
      <a:dk1>
        <a:sysClr val="windowText" lastClr="000000"/>
      </a:dk1>
      <a:lt1>
        <a:srgbClr val="314672"/>
      </a:lt1>
      <a:dk2>
        <a:srgbClr val="FFFFFF"/>
      </a:dk2>
      <a:lt2>
        <a:srgbClr val="85898F"/>
      </a:lt2>
      <a:accent1>
        <a:srgbClr val="C00000"/>
      </a:accent1>
      <a:accent2>
        <a:srgbClr val="243455"/>
      </a:accent2>
      <a:accent3>
        <a:srgbClr val="C00000"/>
      </a:accent3>
      <a:accent4>
        <a:srgbClr val="FF4040"/>
      </a:accent4>
      <a:accent5>
        <a:srgbClr val="B5B5B5"/>
      </a:accent5>
      <a:accent6>
        <a:srgbClr val="B5B5B5"/>
      </a:accent6>
      <a:hlink>
        <a:srgbClr val="C00000"/>
      </a:hlink>
      <a:folHlink>
        <a:srgbClr val="B5B5B5"/>
      </a:folHlink>
    </a:clrScheme>
    <a:fontScheme name="Diagrams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B_PresentationV2.pptx" id="{FBEC6D16-8443-4C7E-9249-8F06D0AB6B44}" vid="{C777F2E9-A25E-4B11-8C1E-D1CF5562FFA2}"/>
    </a:ext>
  </a:extLst>
</a:theme>
</file>

<file path=ppt/theme/theme3.xml><?xml version="1.0" encoding="utf-8"?>
<a:theme xmlns:a="http://schemas.openxmlformats.org/drawingml/2006/main" name="1_eBSEG Theme 2-Feb-2017">
  <a:themeElements>
    <a:clrScheme name="eBSEG">
      <a:dk1>
        <a:sysClr val="windowText" lastClr="000000"/>
      </a:dk1>
      <a:lt1>
        <a:srgbClr val="314672"/>
      </a:lt1>
      <a:dk2>
        <a:srgbClr val="FFFFFF"/>
      </a:dk2>
      <a:lt2>
        <a:srgbClr val="85898F"/>
      </a:lt2>
      <a:accent1>
        <a:srgbClr val="C00000"/>
      </a:accent1>
      <a:accent2>
        <a:srgbClr val="243455"/>
      </a:accent2>
      <a:accent3>
        <a:srgbClr val="C00000"/>
      </a:accent3>
      <a:accent4>
        <a:srgbClr val="FF4040"/>
      </a:accent4>
      <a:accent5>
        <a:srgbClr val="B5B5B5"/>
      </a:accent5>
      <a:accent6>
        <a:srgbClr val="B5B5B5"/>
      </a:accent6>
      <a:hlink>
        <a:srgbClr val="C00000"/>
      </a:hlink>
      <a:folHlink>
        <a:srgbClr val="B5B5B5"/>
      </a:folHlink>
    </a:clrScheme>
    <a:fontScheme name="Diagrams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B_PresentationV2.pptx" id="{FBEC6D16-8443-4C7E-9249-8F06D0AB6B44}" vid="{C777F2E9-A25E-4B11-8C1E-D1CF5562FFA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31411</TotalTime>
  <Words>2967</Words>
  <Application>Microsoft Office PowerPoint</Application>
  <PresentationFormat>Widescreen</PresentationFormat>
  <Paragraphs>630</Paragraphs>
  <Slides>95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95</vt:i4>
      </vt:variant>
    </vt:vector>
  </HeadingPairs>
  <TitlesOfParts>
    <vt:vector size="112" baseType="lpstr">
      <vt:lpstr>BatangChe</vt:lpstr>
      <vt:lpstr>Arial</vt:lpstr>
      <vt:lpstr>Arial</vt:lpstr>
      <vt:lpstr>Arial Black</vt:lpstr>
      <vt:lpstr>Arial Rounded MT Bold</vt:lpstr>
      <vt:lpstr>Calibri</vt:lpstr>
      <vt:lpstr>Century Gothic</vt:lpstr>
      <vt:lpstr>Gill Sans MT</vt:lpstr>
      <vt:lpstr>Lato Light</vt:lpstr>
      <vt:lpstr>Roboto</vt:lpstr>
      <vt:lpstr>Symbol</vt:lpstr>
      <vt:lpstr>Times</vt:lpstr>
      <vt:lpstr>Times New Roman</vt:lpstr>
      <vt:lpstr>Wingdings</vt:lpstr>
      <vt:lpstr>Custom Design</vt:lpstr>
      <vt:lpstr>eBSEG Theme 2-Feb-2017</vt:lpstr>
      <vt:lpstr>1_eBSEG Theme 2-Feb-2017</vt:lpstr>
      <vt:lpstr>eBSEG Digital Banking Platform</vt:lpstr>
      <vt:lpstr>PowerPoint Presentation</vt:lpstr>
      <vt:lpstr>eBSEG CEEP: A Full Omni Channel Digital Platform </vt:lpstr>
      <vt:lpstr>About eBSEG</vt:lpstr>
      <vt:lpstr>About eBSEG</vt:lpstr>
      <vt:lpstr>About eBSEG</vt:lpstr>
      <vt:lpstr>CEEPTM Patent</vt:lpstr>
      <vt:lpstr>eBSEG Sample References</vt:lpstr>
      <vt:lpstr>Sample of References</vt:lpstr>
      <vt:lpstr>Bank Saudi Fransi (Old Design) (Award Winning) 2014-2018</vt:lpstr>
      <vt:lpstr>Bank Saudi Fransi (New Design) 2018-</vt:lpstr>
      <vt:lpstr>Bank Saudi Fransi - Apple Pay Support</vt:lpstr>
      <vt:lpstr>PowerPoint Presentation</vt:lpstr>
      <vt:lpstr>eBSEG Awards 2015 to 2018</vt:lpstr>
      <vt:lpstr>Credit Agricole Group – Full Omni Channel (Award Winning)</vt:lpstr>
      <vt:lpstr>eBSEG Awards 2018</vt:lpstr>
      <vt:lpstr>eBSEG Awards 2020</vt:lpstr>
      <vt:lpstr>eBSEG NBE Public eBanking Portal (Award Winning)</vt:lpstr>
      <vt:lpstr>Misr Life Insurance</vt:lpstr>
      <vt:lpstr>Misr Insurance</vt:lpstr>
      <vt:lpstr>Al Ahlia Insurance KSA</vt:lpstr>
      <vt:lpstr>Omni Channel Road Map  eBSEG Your Partner for Now and the Future</vt:lpstr>
      <vt:lpstr>41 Innovative Solutions for Banks</vt:lpstr>
      <vt:lpstr>PowerPoint Presentation</vt:lpstr>
      <vt:lpstr>eBSEG Digital Sales &amp; Onboarding Platform</vt:lpstr>
      <vt:lpstr>Banking Products that can be sold Online</vt:lpstr>
      <vt:lpstr>Digital Sales &amp; Onboarding Platform Modules </vt:lpstr>
      <vt:lpstr>Customer Journey on Channels</vt:lpstr>
      <vt:lpstr>Digital Sales &amp; Onboarding Platform Solution </vt:lpstr>
      <vt:lpstr>Back Office </vt:lpstr>
      <vt:lpstr>How eBSEG Digital Sales Platform work</vt:lpstr>
      <vt:lpstr>PowerPoint Presentation</vt:lpstr>
      <vt:lpstr>PowerPoint Presentation</vt:lpstr>
      <vt:lpstr>PowerPoint Presentation</vt:lpstr>
      <vt:lpstr>PowerPoint Presentation</vt:lpstr>
      <vt:lpstr>Step 4: Upload Required Documents (Optional)</vt:lpstr>
      <vt:lpstr>PowerPoint Presentation</vt:lpstr>
      <vt:lpstr>Credit Card Payment -Card Data</vt:lpstr>
      <vt:lpstr>PowerPoint Presentation</vt:lpstr>
      <vt:lpstr>Single Branch Visit by Appointment</vt:lpstr>
      <vt:lpstr>On Boarding – Admin Handling</vt:lpstr>
      <vt:lpstr>PowerPoint Presentation</vt:lpstr>
      <vt:lpstr>Digital Sales &amp; Onboarding Platform - High Level Design</vt:lpstr>
      <vt:lpstr>eBSEG Digital Branch Solutions</vt:lpstr>
      <vt:lpstr>PowerPoint Presentation</vt:lpstr>
      <vt:lpstr>PowerPoint Presentation</vt:lpstr>
      <vt:lpstr>Omni Channel Branch</vt:lpstr>
      <vt:lpstr>Omni Channel Branch</vt:lpstr>
      <vt:lpstr>PowerPoint Presentation</vt:lpstr>
      <vt:lpstr>PowerPoint Presentation</vt:lpstr>
      <vt:lpstr>Omni Channel Call Center eBSEG Solutions</vt:lpstr>
      <vt:lpstr>PowerPoint Presentation</vt:lpstr>
      <vt:lpstr>PowerPoint Presentation</vt:lpstr>
      <vt:lpstr>Omni Channel ATM staging eBSEG Solution  “Much More than a cash machine”</vt:lpstr>
      <vt:lpstr>PowerPoint Presentation</vt:lpstr>
      <vt:lpstr>PowerPoint Presentation</vt:lpstr>
      <vt:lpstr>PowerPoint Presentation</vt:lpstr>
      <vt:lpstr>PowerPoint Presentation</vt:lpstr>
      <vt:lpstr>Intelligent Assistant Solution  </vt:lpstr>
      <vt:lpstr>eBSEG Digital Assistant Solutions</vt:lpstr>
      <vt:lpstr>About Digital Assistant Solutions</vt:lpstr>
      <vt:lpstr>Digtial Assitant Channels</vt:lpstr>
      <vt:lpstr>Digital Assistant + eBSEG CEEP Omni Channels</vt:lpstr>
      <vt:lpstr>Bank Problems with Bot Clouds</vt:lpstr>
      <vt:lpstr>eBSEG CEEP On-Perm ChatBot Save on Cloud Cost/Secure Data</vt:lpstr>
      <vt:lpstr>eBSEG CEEP Digital Assistant Features</vt:lpstr>
      <vt:lpstr>eBSEG Digital Assistant – Support Voice Channels</vt:lpstr>
      <vt:lpstr>eBSEG Digital Assistant Functions</vt:lpstr>
      <vt:lpstr>eBSEG Digital Assistant Functions for Phase 1</vt:lpstr>
      <vt:lpstr>eBSEG Chat Possible Future Enhancement</vt:lpstr>
      <vt:lpstr>CA Banking Messenger Channel Bot</vt:lpstr>
      <vt:lpstr>CA Banking Messenger Channel Bot</vt:lpstr>
      <vt:lpstr>Omni Channel Remote Sales Solution</vt:lpstr>
      <vt:lpstr>PowerPoint Presentation</vt:lpstr>
      <vt:lpstr>Personal Finance Management</vt:lpstr>
      <vt:lpstr>Personal Finance Management</vt:lpstr>
      <vt:lpstr>Location Based Marketing</vt:lpstr>
      <vt:lpstr>Location Based Marketing</vt:lpstr>
      <vt:lpstr>Omnichannel Media Rich  Enterprise Messaging and Alerting</vt:lpstr>
      <vt:lpstr>eBSEG eMessaging Scalable Enterprise Engagement Platform</vt:lpstr>
      <vt:lpstr>Messaging Channels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Facebook Digital Solutions</vt:lpstr>
      <vt:lpstr>PowerPoint Presentation</vt:lpstr>
      <vt:lpstr>Social Media – Facebook App</vt:lpstr>
      <vt:lpstr>PowerPoint Presentation</vt:lpstr>
      <vt:lpstr>Sample Facebook App</vt:lpstr>
      <vt:lpstr>Sample Facebook App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Azmy</dc:creator>
  <cp:lastModifiedBy>eBSEG</cp:lastModifiedBy>
  <cp:revision>841</cp:revision>
  <dcterms:created xsi:type="dcterms:W3CDTF">2011-12-19T10:31:34Z</dcterms:created>
  <dcterms:modified xsi:type="dcterms:W3CDTF">2020-12-13T14:25:06Z</dcterms:modified>
</cp:coreProperties>
</file>